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367" r:id="rId6"/>
    <p:sldId id="376" r:id="rId7"/>
    <p:sldId id="384" r:id="rId8"/>
    <p:sldId id="383" r:id="rId9"/>
    <p:sldId id="381" r:id="rId10"/>
    <p:sldId id="387" r:id="rId11"/>
    <p:sldId id="388" r:id="rId12"/>
    <p:sldId id="385" r:id="rId13"/>
    <p:sldId id="379" r:id="rId14"/>
    <p:sldId id="386" r:id="rId15"/>
  </p:sldIdLst>
  <p:sldSz cx="10972800" cy="8229600" type="B4JIS"/>
  <p:notesSz cx="6858000" cy="9144000"/>
  <p:defaultTextStyle>
    <a:defPPr>
      <a:defRPr lang="en-US"/>
    </a:defPPr>
    <a:lvl1pPr marL="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DCC"/>
    <a:srgbClr val="A91F2E"/>
    <a:srgbClr val="A31527"/>
    <a:srgbClr val="A21727"/>
    <a:srgbClr val="CC0000"/>
    <a:srgbClr val="B01C32"/>
    <a:srgbClr val="EDEEED"/>
    <a:srgbClr val="872C90"/>
    <a:srgbClr val="C51C30"/>
    <a:srgbClr val="1AA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254568-9434-477A-80C6-85E131FAE3DF}" v="38" dt="2023-08-02T18:57:26.6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3918" autoAdjust="0"/>
  </p:normalViewPr>
  <p:slideViewPr>
    <p:cSldViewPr snapToGrid="0" snapToObjects="1" showGuides="1">
      <p:cViewPr varScale="1">
        <p:scale>
          <a:sx n="90" d="100"/>
          <a:sy n="90" d="100"/>
        </p:scale>
        <p:origin x="1698" y="66"/>
      </p:cViewPr>
      <p:guideLst>
        <p:guide orient="horz" pos="2592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B8A31-2B9F-A94B-A2CC-00F18DA57334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F604B-6C0D-8446-A61A-2AA75F371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43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EC66E-FACF-7F40-AACA-BA49429FF6B3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DDD1B-7981-514B-B211-D97C9422D5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52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DDD1B-7981-514B-B211-D97C9422D57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29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DDD1B-7981-514B-B211-D97C9422D57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70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3152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DDD1B-7981-514B-B211-D97C9422D5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06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DDD1B-7981-514B-B211-D97C9422D57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17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DDD1B-7981-514B-B211-D97C9422D57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72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DDD1B-7981-514B-B211-D97C9422D57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68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DDD1B-7981-514B-B211-D97C9422D57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DDD1B-7981-514B-B211-D97C9422D57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79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DDD1B-7981-514B-B211-D97C9422D57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01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DDD1B-7981-514B-B211-D97C9422D57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26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grayscl/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" r="3588" b="762"/>
          <a:stretch/>
        </p:blipFill>
        <p:spPr bwMode="auto">
          <a:xfrm>
            <a:off x="1" y="-8359"/>
            <a:ext cx="10972800" cy="823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0" y="0"/>
            <a:ext cx="9525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86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56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725341" y="3146517"/>
            <a:ext cx="5486400" cy="1724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000" b="0" i="0" spc="150" baseline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2725341" y="4733925"/>
            <a:ext cx="5486400" cy="6350"/>
          </a:xfrm>
          <a:prstGeom prst="line">
            <a:avLst/>
          </a:prstGeom>
          <a:ln w="3175" cmpd="sng">
            <a:solidFill>
              <a:srgbClr val="B01C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944394" y="7862425"/>
            <a:ext cx="892969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107704" y="7862425"/>
            <a:ext cx="892969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271232" y="7862425"/>
            <a:ext cx="892969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04" y="5120640"/>
            <a:ext cx="2357121" cy="6187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41A65D-DF3E-7345-A94E-1809EB05A4D5}"/>
              </a:ext>
            </a:extLst>
          </p:cNvPr>
          <p:cNvSpPr txBox="1"/>
          <p:nvPr userDrawn="1"/>
        </p:nvSpPr>
        <p:spPr>
          <a:xfrm>
            <a:off x="7846017" y="7857642"/>
            <a:ext cx="280711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900" b="1" spc="22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900" b="1" spc="22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900" b="1" spc="225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Text/Title and One Colum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694482"/>
            <a:ext cx="9595485" cy="659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525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86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56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828675" y="2114868"/>
            <a:ext cx="4544872" cy="5350804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944573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107704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70836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932385" y="7856538"/>
            <a:ext cx="9545240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5879289" y="2114868"/>
            <a:ext cx="4544872" cy="5350804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5164201" y="7486650"/>
            <a:ext cx="58086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717536"/>
            <a:ext cx="1337567" cy="3511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9DA9B7-6AE8-304C-91F1-0DD678F4D832}"/>
              </a:ext>
            </a:extLst>
          </p:cNvPr>
          <p:cNvSpPr txBox="1"/>
          <p:nvPr userDrawn="1"/>
        </p:nvSpPr>
        <p:spPr>
          <a:xfrm>
            <a:off x="7846017" y="7857642"/>
            <a:ext cx="280711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900" b="1" spc="22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900" b="1" spc="22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900" b="1" spc="225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wo Column Text/Title and One Colum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694482"/>
            <a:ext cx="9595485" cy="659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525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86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56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828674" y="2114868"/>
            <a:ext cx="9595485" cy="5350804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944573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107704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70836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932385" y="7856538"/>
            <a:ext cx="9545240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5164201" y="7486650"/>
            <a:ext cx="58086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717536"/>
            <a:ext cx="1337567" cy="3511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148AA7-1A66-E64C-8FEB-E18F1B2DD997}"/>
              </a:ext>
            </a:extLst>
          </p:cNvPr>
          <p:cNvSpPr txBox="1"/>
          <p:nvPr userDrawn="1"/>
        </p:nvSpPr>
        <p:spPr>
          <a:xfrm>
            <a:off x="7846017" y="7857642"/>
            <a:ext cx="280711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900" b="1" spc="22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900" b="1" spc="22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900" b="1" spc="225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1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45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48640" rtl="0" eaLnBrk="1" latinLnBrk="0" hangingPunct="1">
        <a:spcBef>
          <a:spcPct val="0"/>
        </a:spcBef>
        <a:buNone/>
        <a:defRPr sz="3360" b="0" i="0" kern="1200" cap="all" baseline="0">
          <a:solidFill>
            <a:srgbClr val="B01C32"/>
          </a:solidFill>
          <a:latin typeface="Century Gothic" charset="0"/>
          <a:ea typeface="+mj-ea"/>
          <a:cs typeface="Avenir"/>
        </a:defRPr>
      </a:lvl1pPr>
    </p:titleStyle>
    <p:bodyStyle>
      <a:lvl1pPr marL="411480" indent="-411480" algn="l" defTabSz="548640" rtl="0" eaLnBrk="1" latinLnBrk="0" hangingPunct="1">
        <a:spcBef>
          <a:spcPct val="20000"/>
        </a:spcBef>
        <a:buFont typeface="Arial"/>
        <a:buChar char="•"/>
        <a:defRPr sz="336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"/>
        </a:defRPr>
      </a:lvl1pPr>
      <a:lvl2pPr marL="891540" indent="-342900" algn="l" defTabSz="548640" rtl="0" eaLnBrk="1" latinLnBrk="0" hangingPunct="1">
        <a:spcBef>
          <a:spcPct val="20000"/>
        </a:spcBef>
        <a:buFont typeface="Arial"/>
        <a:buChar char="–"/>
        <a:defRPr sz="288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"/>
        </a:defRPr>
      </a:lvl2pPr>
      <a:lvl3pPr marL="1371600" indent="-274320" algn="l" defTabSz="54864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Century Gothic" charset="0"/>
          <a:cs typeface="Century Gothic" charset="0"/>
        </a:defRPr>
      </a:lvl3pPr>
      <a:lvl4pPr marL="1920240" indent="-274320" algn="l" defTabSz="548640" rtl="0" eaLnBrk="1" latinLnBrk="0" hangingPunct="1">
        <a:spcBef>
          <a:spcPct val="20000"/>
        </a:spcBef>
        <a:buFont typeface="Arial"/>
        <a:buChar char="–"/>
        <a:defRPr sz="192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"/>
        </a:defRPr>
      </a:lvl4pPr>
      <a:lvl5pPr marL="2468880" indent="-274320" algn="l" defTabSz="548640" rtl="0" eaLnBrk="1" latinLnBrk="0" hangingPunct="1">
        <a:spcBef>
          <a:spcPct val="20000"/>
        </a:spcBef>
        <a:buFont typeface="Arial"/>
        <a:buChar char="»"/>
        <a:defRPr sz="144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2" userDrawn="1">
          <p15:clr>
            <a:srgbClr val="F26B43"/>
          </p15:clr>
        </p15:guide>
        <p15:guide id="2" orient="horz" pos="49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utahstarr@utah.edu" TargetMode="External"/><Relationship Id="rId4" Type="http://schemas.openxmlformats.org/officeDocument/2006/relationships/hyperlink" Target="https://medicine.utah.edu/utah-star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png"/><Relationship Id="rId3" Type="http://schemas.openxmlformats.org/officeDocument/2006/relationships/image" Target="../media/image3.JPG"/><Relationship Id="rId7" Type="http://schemas.openxmlformats.org/officeDocument/2006/relationships/image" Target="../media/image17.jp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4.jp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4.jp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4.jp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469" y="5076092"/>
            <a:ext cx="7435861" cy="609599"/>
          </a:xfrm>
          <a:prstGeom prst="rect">
            <a:avLst/>
          </a:prstGeom>
        </p:spPr>
        <p:txBody>
          <a:bodyPr/>
          <a:lstStyle/>
          <a:p>
            <a:r>
              <a:rPr lang="en-US" sz="3000" b="1" dirty="0">
                <a:solidFill>
                  <a:schemeClr val="accent2"/>
                </a:solidFill>
              </a:rPr>
              <a:t>U</a:t>
            </a:r>
            <a:r>
              <a:rPr lang="en-US" sz="2000" dirty="0">
                <a:solidFill>
                  <a:schemeClr val="accent2"/>
                </a:solidFill>
              </a:rPr>
              <a:t>tah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000" b="1" dirty="0">
                <a:solidFill>
                  <a:schemeClr val="accent2"/>
                </a:solidFill>
              </a:rPr>
              <a:t>S</a:t>
            </a:r>
            <a:r>
              <a:rPr lang="en-US" sz="2000" b="1" dirty="0">
                <a:solidFill>
                  <a:schemeClr val="accent2"/>
                </a:solidFill>
              </a:rPr>
              <a:t>t</a:t>
            </a:r>
            <a:r>
              <a:rPr lang="en-US" sz="2000" dirty="0">
                <a:solidFill>
                  <a:schemeClr val="tx1"/>
                </a:solidFill>
              </a:rPr>
              <a:t>imulating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000" b="1" dirty="0">
                <a:solidFill>
                  <a:schemeClr val="accent2"/>
                </a:solidFill>
              </a:rPr>
              <a:t>A</a:t>
            </a:r>
            <a:r>
              <a:rPr lang="en-US" sz="2000" dirty="0">
                <a:solidFill>
                  <a:schemeClr val="tx1"/>
                </a:solidFill>
              </a:rPr>
              <a:t>ccess to </a:t>
            </a:r>
            <a:r>
              <a:rPr lang="en-US" sz="3000" b="1" dirty="0">
                <a:solidFill>
                  <a:schemeClr val="accent2"/>
                </a:solidFill>
              </a:rPr>
              <a:t>R</a:t>
            </a:r>
            <a:r>
              <a:rPr lang="en-US" sz="2000" dirty="0">
                <a:solidFill>
                  <a:schemeClr val="tx1"/>
                </a:solidFill>
              </a:rPr>
              <a:t>esearch in </a:t>
            </a:r>
            <a:r>
              <a:rPr lang="en-US" sz="3000" b="1" dirty="0">
                <a:solidFill>
                  <a:schemeClr val="accent2"/>
                </a:solidFill>
              </a:rPr>
              <a:t>R</a:t>
            </a:r>
            <a:r>
              <a:rPr lang="en-US" sz="2000" dirty="0">
                <a:solidFill>
                  <a:schemeClr val="tx1"/>
                </a:solidFill>
              </a:rPr>
              <a:t>esidency</a:t>
            </a:r>
          </a:p>
        </p:txBody>
      </p:sp>
      <p:pic>
        <p:nvPicPr>
          <p:cNvPr id="4" name="Content Placeholder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ABA6444-DDF7-57D3-4601-9DEDAE05475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768469" y="3262643"/>
            <a:ext cx="7435861" cy="170431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ACCBBA-B95B-26EF-ED7E-6BC97B11A506}"/>
              </a:ext>
            </a:extLst>
          </p:cNvPr>
          <p:cNvCxnSpPr>
            <a:cxnSpLocks/>
          </p:cNvCxnSpPr>
          <p:nvPr/>
        </p:nvCxnSpPr>
        <p:spPr>
          <a:xfrm>
            <a:off x="1768469" y="5076092"/>
            <a:ext cx="743586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47E1178-C493-F6DD-FDD9-967443ECE651}"/>
              </a:ext>
            </a:extLst>
          </p:cNvPr>
          <p:cNvSpPr txBox="1"/>
          <p:nvPr/>
        </p:nvSpPr>
        <p:spPr>
          <a:xfrm>
            <a:off x="1902941" y="5820032"/>
            <a:ext cx="730138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0" i="0" dirty="0">
                <a:solidFill>
                  <a:schemeClr val="accent2"/>
                </a:solidFill>
                <a:effectLst/>
                <a:latin typeface="+mj-lt"/>
              </a:rPr>
              <a:t>NIH/NHLBI Award 1R38HL167282-01</a:t>
            </a:r>
            <a:endParaRPr lang="en-US" sz="1200" dirty="0">
              <a:solidFill>
                <a:schemeClr val="accent2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148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ABA6444-DDF7-57D3-4601-9DEDAE05475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768469" y="3262643"/>
            <a:ext cx="7435861" cy="170431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ACCBBA-B95B-26EF-ED7E-6BC97B11A506}"/>
              </a:ext>
            </a:extLst>
          </p:cNvPr>
          <p:cNvCxnSpPr>
            <a:cxnSpLocks/>
          </p:cNvCxnSpPr>
          <p:nvPr/>
        </p:nvCxnSpPr>
        <p:spPr>
          <a:xfrm>
            <a:off x="1768469" y="5076092"/>
            <a:ext cx="743586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47E1178-C493-F6DD-FDD9-967443ECE651}"/>
              </a:ext>
            </a:extLst>
          </p:cNvPr>
          <p:cNvSpPr txBox="1"/>
          <p:nvPr/>
        </p:nvSpPr>
        <p:spPr>
          <a:xfrm>
            <a:off x="1902941" y="5325762"/>
            <a:ext cx="7301389" cy="14003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500" i="0" dirty="0">
                <a:solidFill>
                  <a:schemeClr val="accent2"/>
                </a:solidFill>
                <a:effectLst/>
                <a:latin typeface="Century Gothic" panose="020B0502020202020204" pitchFamily="34" charset="0"/>
              </a:rPr>
              <a:t>For additional information:</a:t>
            </a:r>
          </a:p>
          <a:p>
            <a:pPr algn="ctr"/>
            <a:endParaRPr lang="en-US" sz="2000" b="1" i="0" u="sng" dirty="0">
              <a:solidFill>
                <a:schemeClr val="accent2"/>
              </a:solidFill>
              <a:effectLst/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«"/>
            </a:pPr>
            <a:r>
              <a:rPr lang="en-US" sz="2000" dirty="0">
                <a:solidFill>
                  <a:schemeClr val="accent2"/>
                </a:solidFill>
                <a:latin typeface="+mj-lt"/>
              </a:rPr>
              <a:t>V</a:t>
            </a:r>
            <a:r>
              <a:rPr lang="en-US" sz="2000" b="0" i="0" dirty="0">
                <a:solidFill>
                  <a:schemeClr val="accent2"/>
                </a:solidFill>
                <a:effectLst/>
                <a:latin typeface="+mj-lt"/>
              </a:rPr>
              <a:t>isit the UStARR website: </a:t>
            </a:r>
            <a:r>
              <a:rPr lang="en-US" sz="2000" b="0" i="0" dirty="0">
                <a:solidFill>
                  <a:schemeClr val="accent2"/>
                </a:solidFill>
                <a:effectLst/>
                <a:latin typeface="+mj-lt"/>
                <a:hlinkClick r:id="rId4"/>
              </a:rPr>
              <a:t>https://medicine.utah.edu/utah-starr</a:t>
            </a:r>
            <a:r>
              <a:rPr lang="en-US" sz="2000" b="0" i="0" dirty="0">
                <a:solidFill>
                  <a:schemeClr val="accent2"/>
                </a:solidFill>
                <a:effectLst/>
                <a:latin typeface="+mj-lt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«"/>
            </a:pPr>
            <a:r>
              <a:rPr lang="en-US" sz="2000" b="0" i="0" dirty="0">
                <a:solidFill>
                  <a:schemeClr val="accent2"/>
                </a:solidFill>
                <a:effectLst/>
                <a:latin typeface="+mj-lt"/>
              </a:rPr>
              <a:t>Email program administrators: </a:t>
            </a:r>
            <a:r>
              <a:rPr lang="en-US" sz="2000" b="0" i="0" dirty="0">
                <a:solidFill>
                  <a:schemeClr val="accent2"/>
                </a:solidFill>
                <a:effectLst/>
                <a:latin typeface="+mj-lt"/>
                <a:hlinkClick r:id="rId5"/>
              </a:rPr>
              <a:t>utahstarr@utah.edu</a:t>
            </a:r>
            <a:r>
              <a:rPr lang="en-US" sz="2000" b="0" i="0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endParaRPr lang="en-US" sz="1200" dirty="0">
              <a:solidFill>
                <a:schemeClr val="accent2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379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ABA6444-DDF7-57D3-4601-9DEDAE05475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937846" y="136209"/>
            <a:ext cx="4055574" cy="92954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ACCBBA-B95B-26EF-ED7E-6BC97B11A506}"/>
              </a:ext>
            </a:extLst>
          </p:cNvPr>
          <p:cNvCxnSpPr>
            <a:cxnSpLocks/>
          </p:cNvCxnSpPr>
          <p:nvPr/>
        </p:nvCxnSpPr>
        <p:spPr>
          <a:xfrm>
            <a:off x="937846" y="1277815"/>
            <a:ext cx="909710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5F860594-93AC-1CA1-0963-D0DAF530A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3420" y="538452"/>
            <a:ext cx="5041534" cy="659444"/>
          </a:xfrm>
        </p:spPr>
        <p:txBody>
          <a:bodyPr/>
          <a:lstStyle/>
          <a:p>
            <a:r>
              <a:rPr lang="en-US" dirty="0"/>
              <a:t>: Team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02AB83-7A0D-B96A-1567-F47C8F99C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0" r="6460"/>
          <a:stretch/>
        </p:blipFill>
        <p:spPr bwMode="auto">
          <a:xfrm>
            <a:off x="937846" y="1972904"/>
            <a:ext cx="2057400" cy="205740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1B868799-CFE6-29F6-AF5E-5819FDFA0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554" y="1972904"/>
            <a:ext cx="2057400" cy="205740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AC1FCD-F233-FF97-0F66-7283756A6EB3}"/>
              </a:ext>
            </a:extLst>
          </p:cNvPr>
          <p:cNvSpPr txBox="1"/>
          <p:nvPr/>
        </p:nvSpPr>
        <p:spPr>
          <a:xfrm>
            <a:off x="2812146" y="2633213"/>
            <a:ext cx="2582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Molly Conroy </a:t>
            </a:r>
            <a:r>
              <a:rPr lang="en-US" sz="1200" dirty="0">
                <a:solidFill>
                  <a:schemeClr val="accent2"/>
                </a:solidFill>
              </a:rPr>
              <a:t>MD, MPH</a:t>
            </a:r>
          </a:p>
          <a:p>
            <a:pPr algn="ctr"/>
            <a:r>
              <a:rPr lang="en-US" sz="1200" dirty="0"/>
              <a:t>Professor and Division Chief</a:t>
            </a:r>
          </a:p>
          <a:p>
            <a:pPr algn="ctr"/>
            <a:r>
              <a:rPr lang="en-US" sz="1200" dirty="0"/>
              <a:t>General Internal Medicine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EC0595-9AA0-003D-17D2-9897F199E82D}"/>
              </a:ext>
            </a:extLst>
          </p:cNvPr>
          <p:cNvSpPr txBox="1"/>
          <p:nvPr/>
        </p:nvSpPr>
        <p:spPr>
          <a:xfrm>
            <a:off x="5412978" y="2630588"/>
            <a:ext cx="2582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Kola Okuyemi </a:t>
            </a:r>
            <a:r>
              <a:rPr lang="en-US" sz="1200" dirty="0">
                <a:solidFill>
                  <a:schemeClr val="accent2"/>
                </a:solidFill>
              </a:rPr>
              <a:t>MD, MPH</a:t>
            </a:r>
          </a:p>
          <a:p>
            <a:pPr algn="ctr"/>
            <a:r>
              <a:rPr lang="en-US" sz="1200" dirty="0"/>
              <a:t>Professor and Chair</a:t>
            </a:r>
          </a:p>
          <a:p>
            <a:pPr algn="ctr"/>
            <a:r>
              <a:rPr lang="en-US" sz="1200" dirty="0"/>
              <a:t>Department of Family and Preventive Medicine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86A890-CAA5-FC8C-E627-F96C65FA0EB8}"/>
              </a:ext>
            </a:extLst>
          </p:cNvPr>
          <p:cNvSpPr txBox="1"/>
          <p:nvPr/>
        </p:nvSpPr>
        <p:spPr>
          <a:xfrm>
            <a:off x="937846" y="1402256"/>
            <a:ext cx="9097108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Utah StARR Program Directors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260405-6C13-5340-85D4-AE104DB341F0}"/>
              </a:ext>
            </a:extLst>
          </p:cNvPr>
          <p:cNvSpPr txBox="1"/>
          <p:nvPr/>
        </p:nvSpPr>
        <p:spPr>
          <a:xfrm>
            <a:off x="5608101" y="5850431"/>
            <a:ext cx="2192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Quinn Tanner </a:t>
            </a:r>
            <a:r>
              <a:rPr lang="en-US" sz="1200" dirty="0">
                <a:solidFill>
                  <a:schemeClr val="accent2"/>
                </a:solidFill>
              </a:rPr>
              <a:t>MSPH</a:t>
            </a:r>
          </a:p>
          <a:p>
            <a:pPr algn="ctr"/>
            <a:r>
              <a:rPr lang="en-US" sz="1200" dirty="0"/>
              <a:t>Family &amp; Preventive Medicine, University of Utah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736191-61A5-E43C-1679-E9A9EF72EB77}"/>
              </a:ext>
            </a:extLst>
          </p:cNvPr>
          <p:cNvSpPr txBox="1"/>
          <p:nvPr/>
        </p:nvSpPr>
        <p:spPr>
          <a:xfrm>
            <a:off x="2965633" y="5850431"/>
            <a:ext cx="2223039" cy="96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Trent Matheson </a:t>
            </a:r>
            <a:r>
              <a:rPr lang="en-US" sz="1200" dirty="0">
                <a:solidFill>
                  <a:schemeClr val="accent2"/>
                </a:solidFill>
              </a:rPr>
              <a:t>MPP</a:t>
            </a:r>
          </a:p>
          <a:p>
            <a:pPr algn="ctr"/>
            <a:r>
              <a:rPr lang="en-US" sz="1200" dirty="0"/>
              <a:t>Center for Clinical and Translational Science</a:t>
            </a:r>
          </a:p>
          <a:p>
            <a:pPr algn="ctr"/>
            <a:endParaRPr lang="en-US" sz="126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0035B12-910E-6340-381A-2B4233F876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" t="7769" r="-936" b="16926"/>
          <a:stretch/>
        </p:blipFill>
        <p:spPr>
          <a:xfrm>
            <a:off x="7977554" y="4978872"/>
            <a:ext cx="2057400" cy="205740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9" name="Picture 2" descr="Leadership | CTSI | University of Utah Health">
            <a:extLst>
              <a:ext uri="{FF2B5EF4-FFF2-40B4-BE49-F238E27FC236}">
                <a16:creationId xmlns:a16="http://schemas.microsoft.com/office/drawing/2014/main" id="{94AC5099-7680-666D-6D91-C8920F7A3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7846" y="4978872"/>
            <a:ext cx="2057400" cy="205740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FA39956-F615-15B0-075D-0DEC62E01B24}"/>
              </a:ext>
            </a:extLst>
          </p:cNvPr>
          <p:cNvSpPr txBox="1"/>
          <p:nvPr/>
        </p:nvSpPr>
        <p:spPr>
          <a:xfrm>
            <a:off x="937847" y="4250721"/>
            <a:ext cx="4250826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Evaluations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259C95-A954-DCFD-B846-2F43B15E065C}"/>
              </a:ext>
            </a:extLst>
          </p:cNvPr>
          <p:cNvSpPr txBox="1"/>
          <p:nvPr/>
        </p:nvSpPr>
        <p:spPr>
          <a:xfrm>
            <a:off x="5784129" y="4250720"/>
            <a:ext cx="4280976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08969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ABA6444-DDF7-57D3-4601-9DEDAE05475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937846" y="136209"/>
            <a:ext cx="4055574" cy="92954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ACCBBA-B95B-26EF-ED7E-6BC97B11A506}"/>
              </a:ext>
            </a:extLst>
          </p:cNvPr>
          <p:cNvCxnSpPr>
            <a:cxnSpLocks/>
          </p:cNvCxnSpPr>
          <p:nvPr/>
        </p:nvCxnSpPr>
        <p:spPr>
          <a:xfrm>
            <a:off x="937846" y="1277815"/>
            <a:ext cx="909710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Upward trend with solid fill">
            <a:extLst>
              <a:ext uri="{FF2B5EF4-FFF2-40B4-BE49-F238E27FC236}">
                <a16:creationId xmlns:a16="http://schemas.microsoft.com/office/drawing/2014/main" id="{EDF0058A-EC6B-6465-2678-924ABAEBD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937846" y="1697867"/>
            <a:ext cx="1828800" cy="18288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dea outline">
            <a:extLst>
              <a:ext uri="{FF2B5EF4-FFF2-40B4-BE49-F238E27FC236}">
                <a16:creationId xmlns:a16="http://schemas.microsoft.com/office/drawing/2014/main" id="{4DF139B1-94B9-ABF9-CF6B-F8DA18A0E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 bwMode="auto">
          <a:xfrm>
            <a:off x="4572002" y="1697871"/>
            <a:ext cx="1828796" cy="182879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EC05F2-FB9A-BD15-F33A-109A5D0D87E1}"/>
              </a:ext>
            </a:extLst>
          </p:cNvPr>
          <p:cNvSpPr txBox="1"/>
          <p:nvPr/>
        </p:nvSpPr>
        <p:spPr>
          <a:xfrm>
            <a:off x="284865" y="3526667"/>
            <a:ext cx="31347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000" dirty="0"/>
              <a:t>To </a:t>
            </a:r>
            <a:r>
              <a:rPr lang="en-US" sz="2000" b="1" dirty="0">
                <a:solidFill>
                  <a:srgbClr val="A91F2E"/>
                </a:solidFill>
              </a:rPr>
              <a:t>increase</a:t>
            </a:r>
            <a:r>
              <a:rPr lang="en-US" sz="2000" dirty="0"/>
              <a:t> the number of resident investigators aimed at reducing health disparities impacting disadvantaged populations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9E03AE-4C96-BF73-554D-BE4C952D5751}"/>
              </a:ext>
            </a:extLst>
          </p:cNvPr>
          <p:cNvSpPr txBox="1"/>
          <p:nvPr/>
        </p:nvSpPr>
        <p:spPr>
          <a:xfrm>
            <a:off x="7499842" y="3526667"/>
            <a:ext cx="32414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000" dirty="0"/>
              <a:t>To </a:t>
            </a:r>
            <a:r>
              <a:rPr lang="en-US" sz="2000" b="1" dirty="0">
                <a:solidFill>
                  <a:srgbClr val="A91F2E"/>
                </a:solidFill>
              </a:rPr>
              <a:t>prepare</a:t>
            </a:r>
            <a:r>
              <a:rPr lang="en-US" sz="2000" dirty="0"/>
              <a:t> resident investigators to successfully transition to funded physician investigator careers in their chosen specialty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CBEB49-216D-D466-D6E4-E9FC9F6B00F2}"/>
              </a:ext>
            </a:extLst>
          </p:cNvPr>
          <p:cNvSpPr txBox="1"/>
          <p:nvPr/>
        </p:nvSpPr>
        <p:spPr>
          <a:xfrm>
            <a:off x="3343366" y="1277815"/>
            <a:ext cx="4286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Utah StARR Program Goals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953CDC-8FD2-CD42-A9BB-17CF025B0814}"/>
              </a:ext>
            </a:extLst>
          </p:cNvPr>
          <p:cNvSpPr txBox="1"/>
          <p:nvPr/>
        </p:nvSpPr>
        <p:spPr>
          <a:xfrm>
            <a:off x="3698631" y="3526667"/>
            <a:ext cx="35755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000" dirty="0"/>
              <a:t>To </a:t>
            </a:r>
            <a:r>
              <a:rPr lang="en-US" sz="2000" b="1" dirty="0">
                <a:solidFill>
                  <a:srgbClr val="A91F2E"/>
                </a:solidFill>
              </a:rPr>
              <a:t>apply</a:t>
            </a:r>
            <a:r>
              <a:rPr lang="en-US" sz="2000" dirty="0"/>
              <a:t> continuous learning that ensures success and facilitates </a:t>
            </a:r>
          </a:p>
          <a:p>
            <a:pPr marL="0" indent="0" algn="ctr">
              <a:buNone/>
            </a:pPr>
            <a:r>
              <a:rPr lang="en-US" sz="2000" dirty="0"/>
              <a:t>high-quality clinical and translational research training </a:t>
            </a:r>
          </a:p>
        </p:txBody>
      </p:sp>
      <p:pic>
        <p:nvPicPr>
          <p:cNvPr id="8" name="Picture 4" descr="Scientist female outline">
            <a:extLst>
              <a:ext uri="{FF2B5EF4-FFF2-40B4-BE49-F238E27FC236}">
                <a16:creationId xmlns:a16="http://schemas.microsoft.com/office/drawing/2014/main" id="{7BD8CEE8-2E45-9A61-3179-81855816C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>
            <a:off x="8206158" y="1697871"/>
            <a:ext cx="1828796" cy="182879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7B8EA6-4333-8BF0-2E31-D1F2F3CA943A}"/>
              </a:ext>
            </a:extLst>
          </p:cNvPr>
          <p:cNvSpPr txBox="1"/>
          <p:nvPr/>
        </p:nvSpPr>
        <p:spPr>
          <a:xfrm>
            <a:off x="284865" y="5521476"/>
            <a:ext cx="10456405" cy="181588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Utah StARR is designed to </a:t>
            </a:r>
            <a:r>
              <a:rPr lang="en-US" sz="2800" dirty="0">
                <a:solidFill>
                  <a:schemeClr val="accent2"/>
                </a:solidFill>
                <a:latin typeface="Century Gothic" panose="020B0502020202020204" pitchFamily="34" charset="0"/>
              </a:rPr>
              <a:t>prepare outstanding residents</a:t>
            </a:r>
            <a:r>
              <a:rPr lang="en-US" sz="2800" dirty="0">
                <a:latin typeface="Century Gothic" panose="020B0502020202020204" pitchFamily="34" charset="0"/>
              </a:rPr>
              <a:t> for a career in academic medicine and clinical investigation – and to provide an early “on-ramp” to research careers for </a:t>
            </a:r>
            <a:r>
              <a:rPr lang="en-US" sz="2800" dirty="0">
                <a:solidFill>
                  <a:schemeClr val="accent2"/>
                </a:solidFill>
                <a:latin typeface="Century Gothic" panose="020B0502020202020204" pitchFamily="34" charset="0"/>
              </a:rPr>
              <a:t>competitive academic faculty positions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860594-93AC-1CA1-0963-D0DAF530A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3420" y="538452"/>
            <a:ext cx="3212738" cy="659444"/>
          </a:xfrm>
        </p:spPr>
        <p:txBody>
          <a:bodyPr/>
          <a:lstStyle/>
          <a:p>
            <a:r>
              <a:rPr lang="en-US" dirty="0"/>
              <a:t>: Overview</a:t>
            </a:r>
          </a:p>
        </p:txBody>
      </p:sp>
    </p:spTree>
    <p:extLst>
      <p:ext uri="{BB962C8B-B14F-4D97-AF65-F5344CB8AC3E}">
        <p14:creationId xmlns:p14="http://schemas.microsoft.com/office/powerpoint/2010/main" val="53528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152CC6E-7900-2C35-EFB4-AED3BD76D312}"/>
              </a:ext>
            </a:extLst>
          </p:cNvPr>
          <p:cNvSpPr/>
          <p:nvPr/>
        </p:nvSpPr>
        <p:spPr>
          <a:xfrm>
            <a:off x="8046720" y="7894811"/>
            <a:ext cx="2926080" cy="28888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ABA6444-DDF7-57D3-4601-9DEDAE05475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937846" y="136209"/>
            <a:ext cx="4055574" cy="92954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ACCBBA-B95B-26EF-ED7E-6BC97B11A506}"/>
              </a:ext>
            </a:extLst>
          </p:cNvPr>
          <p:cNvCxnSpPr>
            <a:cxnSpLocks/>
          </p:cNvCxnSpPr>
          <p:nvPr/>
        </p:nvCxnSpPr>
        <p:spPr>
          <a:xfrm>
            <a:off x="937846" y="1277815"/>
            <a:ext cx="909710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DCBEB49-216D-D466-D6E4-E9FC9F6B00F2}"/>
              </a:ext>
            </a:extLst>
          </p:cNvPr>
          <p:cNvSpPr txBox="1"/>
          <p:nvPr/>
        </p:nvSpPr>
        <p:spPr>
          <a:xfrm>
            <a:off x="937846" y="1304786"/>
            <a:ext cx="9097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A91F2E"/>
                </a:solidFill>
              </a:rPr>
              <a:t>7 Participating University of Utah Residency Programs &amp; 11 UStARR Scholars</a:t>
            </a: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C932D7F3-F7B4-677C-C044-5FDD2D4F7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467405"/>
              </p:ext>
            </p:extLst>
          </p:nvPr>
        </p:nvGraphicFramePr>
        <p:xfrm>
          <a:off x="231648" y="1731865"/>
          <a:ext cx="10509505" cy="5848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901">
                  <a:extLst>
                    <a:ext uri="{9D8B030D-6E8A-4147-A177-3AD203B41FA5}">
                      <a16:colId xmlns:a16="http://schemas.microsoft.com/office/drawing/2014/main" val="451658297"/>
                    </a:ext>
                  </a:extLst>
                </a:gridCol>
                <a:gridCol w="2101901">
                  <a:extLst>
                    <a:ext uri="{9D8B030D-6E8A-4147-A177-3AD203B41FA5}">
                      <a16:colId xmlns:a16="http://schemas.microsoft.com/office/drawing/2014/main" val="3730945768"/>
                    </a:ext>
                  </a:extLst>
                </a:gridCol>
                <a:gridCol w="2101901">
                  <a:extLst>
                    <a:ext uri="{9D8B030D-6E8A-4147-A177-3AD203B41FA5}">
                      <a16:colId xmlns:a16="http://schemas.microsoft.com/office/drawing/2014/main" val="2422201937"/>
                    </a:ext>
                  </a:extLst>
                </a:gridCol>
                <a:gridCol w="2101901">
                  <a:extLst>
                    <a:ext uri="{9D8B030D-6E8A-4147-A177-3AD203B41FA5}">
                      <a16:colId xmlns:a16="http://schemas.microsoft.com/office/drawing/2014/main" val="43309346"/>
                    </a:ext>
                  </a:extLst>
                </a:gridCol>
                <a:gridCol w="2101901">
                  <a:extLst>
                    <a:ext uri="{9D8B030D-6E8A-4147-A177-3AD203B41FA5}">
                      <a16:colId xmlns:a16="http://schemas.microsoft.com/office/drawing/2014/main" val="1407499212"/>
                    </a:ext>
                  </a:extLst>
                </a:gridCol>
              </a:tblGrid>
              <a:tr h="83550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Family Medicine: 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</a:rPr>
                        <a:t>Research Track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Kayla</a:t>
                      </a:r>
                      <a:br>
                        <a:rPr lang="en-US" sz="1600" b="0" dirty="0">
                          <a:solidFill>
                            <a:srgbClr val="632523"/>
                          </a:solidFill>
                          <a:latin typeface="+mj-lt"/>
                        </a:rPr>
                      </a:br>
                      <a:r>
                        <a:rPr lang="en-US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Jordanova</a:t>
                      </a:r>
                      <a:br>
                        <a:rPr lang="en-US" sz="1600" b="0" dirty="0">
                          <a:solidFill>
                            <a:srgbClr val="632523"/>
                          </a:solidFill>
                          <a:latin typeface="+mj-lt"/>
                        </a:rPr>
                      </a:br>
                      <a:r>
                        <a:rPr lang="en-US" sz="1600" b="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PGY3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868470"/>
                  </a:ext>
                </a:extLst>
              </a:tr>
              <a:tr h="83550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Internal Medicine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  <a:t>Alex</a:t>
                      </a:r>
                      <a:b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</a:br>
                      <a:r>
                        <a:rPr lang="en-US" sz="1600" dirty="0" err="1">
                          <a:solidFill>
                            <a:srgbClr val="C00000"/>
                          </a:solidFill>
                          <a:latin typeface="+mj-lt"/>
                        </a:rPr>
                        <a:t>Zheutlin</a:t>
                      </a:r>
                      <a:b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</a:br>
                      <a:r>
                        <a:rPr lang="en-US" sz="1600" b="0" i="1" u="none" strike="noStrike" noProof="0" dirty="0">
                          <a:solidFill>
                            <a:srgbClr val="C00000"/>
                          </a:solidFill>
                          <a:latin typeface="Calibri"/>
                        </a:rPr>
                        <a:t>Graduated</a:t>
                      </a:r>
                      <a:endParaRPr lang="en-US" sz="1600" b="0" i="0" u="none" strike="noStrike" noProof="0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  <a:t>Victoria</a:t>
                      </a:r>
                      <a:b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</a:br>
                      <a: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  <a:t>Vardell</a:t>
                      </a:r>
                      <a:b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</a:br>
                      <a:r>
                        <a:rPr lang="en-US" sz="1600" b="0" i="1" u="none" strike="noStrike" noProof="0" dirty="0">
                          <a:solidFill>
                            <a:srgbClr val="C00000"/>
                          </a:solidFill>
                          <a:latin typeface="Calibri"/>
                        </a:rPr>
                        <a:t>Graduated</a:t>
                      </a:r>
                      <a:endParaRPr lang="en-US" sz="1600" b="0" i="0" u="none" strike="noStrike" noProof="0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  <a:t>RJ</a:t>
                      </a:r>
                      <a:b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</a:br>
                      <a: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  <a:t>Williams</a:t>
                      </a:r>
                      <a:b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</a:br>
                      <a:r>
                        <a:rPr lang="en-US" sz="1600" i="1" dirty="0">
                          <a:solidFill>
                            <a:srgbClr val="C00000"/>
                          </a:solidFill>
                          <a:latin typeface="+mj-lt"/>
                        </a:rPr>
                        <a:t>PGY4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  <a:t>Boomer</a:t>
                      </a:r>
                      <a:b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</a:br>
                      <a: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  <a:t>Olsen</a:t>
                      </a:r>
                      <a:b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</a:br>
                      <a:r>
                        <a:rPr lang="en-US" sz="1600" i="1" dirty="0">
                          <a:solidFill>
                            <a:srgbClr val="C00000"/>
                          </a:solidFill>
                          <a:latin typeface="+mj-lt"/>
                        </a:rPr>
                        <a:t>PGY2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548595"/>
                  </a:ext>
                </a:extLst>
              </a:tr>
              <a:tr h="83550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Pediatrics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  <a:t>Kathleen</a:t>
                      </a:r>
                      <a:b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</a:br>
                      <a: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  <a:t>Campbell</a:t>
                      </a:r>
                      <a:b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</a:br>
                      <a:r>
                        <a:rPr lang="en-US" sz="1600" i="1" dirty="0">
                          <a:solidFill>
                            <a:srgbClr val="C00000"/>
                          </a:solidFill>
                          <a:latin typeface="+mj-lt"/>
                        </a:rPr>
                        <a:t>Graduated</a:t>
                      </a:r>
                      <a:endParaRPr lang="en-US" sz="16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  <a:t>Amara</a:t>
                      </a:r>
                      <a:b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</a:br>
                      <a: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  <a:t>Finch</a:t>
                      </a:r>
                      <a:b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</a:br>
                      <a:r>
                        <a:rPr lang="en-US" sz="1600" i="1" dirty="0">
                          <a:solidFill>
                            <a:srgbClr val="C00000"/>
                          </a:solidFill>
                          <a:latin typeface="+mj-lt"/>
                        </a:rPr>
                        <a:t>PGY3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  <a:t>Anna</a:t>
                      </a:r>
                      <a:b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</a:br>
                      <a: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  <a:t>Jones</a:t>
                      </a:r>
                      <a:b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</a:br>
                      <a:r>
                        <a:rPr lang="en-US" sz="1600" i="1" dirty="0">
                          <a:solidFill>
                            <a:srgbClr val="C00000"/>
                          </a:solidFill>
                          <a:latin typeface="+mj-lt"/>
                        </a:rPr>
                        <a:t>PGY3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  <a:t>Meera</a:t>
                      </a:r>
                      <a:b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</a:br>
                      <a: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  <a:t>Nagarajan</a:t>
                      </a:r>
                      <a:b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</a:br>
                      <a:r>
                        <a:rPr lang="en-US" sz="1600" i="1" dirty="0">
                          <a:solidFill>
                            <a:srgbClr val="C00000"/>
                          </a:solidFill>
                          <a:latin typeface="+mj-lt"/>
                        </a:rPr>
                        <a:t>PGY2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395797"/>
                  </a:ext>
                </a:extLst>
              </a:tr>
              <a:tr h="83550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Combined Medicine-Pediatrics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>
                          <a:solidFill>
                            <a:schemeClr val="bg1"/>
                          </a:solidFill>
                          <a:latin typeface="+mj-lt"/>
                        </a:rPr>
                        <a:t>TBTTB</a:t>
                      </a:r>
                      <a:r>
                        <a:rPr lang="en-US" sz="1600" i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latin typeface="+mj-lt"/>
                        </a:rPr>
                        <a:t>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402491"/>
                  </a:ext>
                </a:extLst>
              </a:tr>
              <a:tr h="83550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Obstetrics &amp; Gynecology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  <a:t>Lauren</a:t>
                      </a:r>
                      <a:b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</a:br>
                      <a: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  <a:t>Gimbel</a:t>
                      </a:r>
                      <a:b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</a:br>
                      <a:r>
                        <a:rPr lang="en-US" sz="1600" i="1" dirty="0">
                          <a:solidFill>
                            <a:srgbClr val="C00000"/>
                          </a:solidFill>
                          <a:latin typeface="+mj-lt"/>
                        </a:rPr>
                        <a:t>Graduated</a:t>
                      </a:r>
                      <a:endParaRPr lang="en-US" sz="16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500099"/>
                  </a:ext>
                </a:extLst>
              </a:tr>
              <a:tr h="83550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Neurology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  <a:t>Eric</a:t>
                      </a:r>
                      <a:b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</a:br>
                      <a: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  <a:t>Stulberg</a:t>
                      </a:r>
                      <a:br>
                        <a:rPr lang="en-US" sz="1600" dirty="0">
                          <a:solidFill>
                            <a:srgbClr val="C00000"/>
                          </a:solidFill>
                          <a:latin typeface="+mj-lt"/>
                        </a:rPr>
                      </a:br>
                      <a:r>
                        <a:rPr lang="en-US" sz="1600" i="1" dirty="0">
                          <a:solidFill>
                            <a:srgbClr val="C00000"/>
                          </a:solidFill>
                          <a:latin typeface="+mj-lt"/>
                        </a:rPr>
                        <a:t>PGY5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208465"/>
                  </a:ext>
                </a:extLst>
              </a:tr>
              <a:tr h="83550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Occupational Medicine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>
                          <a:solidFill>
                            <a:srgbClr val="C00000"/>
                          </a:solidFill>
                          <a:latin typeface="+mj-lt"/>
                        </a:rPr>
                        <a:t>TBD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768874"/>
                  </a:ext>
                </a:extLst>
              </a:tr>
            </a:tbl>
          </a:graphicData>
        </a:graphic>
      </p:graphicFrame>
      <p:pic>
        <p:nvPicPr>
          <p:cNvPr id="18" name="Picture 17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3998AFCA-690E-32A2-B195-843BD9BA72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12" b="5312"/>
          <a:stretch/>
        </p:blipFill>
        <p:spPr>
          <a:xfrm>
            <a:off x="2367943" y="1757956"/>
            <a:ext cx="777240" cy="777240"/>
          </a:xfrm>
          <a:prstGeom prst="ellipse">
            <a:avLst/>
          </a:prstGeom>
          <a:ln w="12700">
            <a:solidFill>
              <a:srgbClr val="C00000"/>
            </a:solidFill>
          </a:ln>
        </p:spPr>
      </p:pic>
      <p:pic>
        <p:nvPicPr>
          <p:cNvPr id="19" name="Picture 24">
            <a:extLst>
              <a:ext uri="{FF2B5EF4-FFF2-40B4-BE49-F238E27FC236}">
                <a16:creationId xmlns:a16="http://schemas.microsoft.com/office/drawing/2014/main" id="{A898EA93-BE34-6712-4C22-25526BA79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43" y="2600625"/>
            <a:ext cx="777240" cy="777240"/>
          </a:xfrm>
          <a:prstGeom prst="ellipse">
            <a:avLst/>
          </a:prstGeom>
          <a:noFill/>
          <a:ln w="127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2078215D-156F-F946-4AAD-FAE853397F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4238" y="2600625"/>
            <a:ext cx="777240" cy="777240"/>
          </a:xfrm>
          <a:prstGeom prst="ellipse">
            <a:avLst/>
          </a:prstGeom>
          <a:ln w="12700">
            <a:solidFill>
              <a:srgbClr val="C00000"/>
            </a:solidFill>
          </a:ln>
        </p:spPr>
      </p:pic>
      <p:pic>
        <p:nvPicPr>
          <p:cNvPr id="24" name="Picture 23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B1F6DD7F-2689-4C10-310B-18AE126823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0533" y="2600625"/>
            <a:ext cx="774434" cy="777240"/>
          </a:xfrm>
          <a:prstGeom prst="ellipse">
            <a:avLst/>
          </a:prstGeom>
          <a:ln w="12700">
            <a:solidFill>
              <a:srgbClr val="C00000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49C2275-CE8B-B217-4B21-7AF34E72A74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8580" r="8580"/>
          <a:stretch/>
        </p:blipFill>
        <p:spPr>
          <a:xfrm>
            <a:off x="8690843" y="2600625"/>
            <a:ext cx="774434" cy="777240"/>
          </a:xfrm>
          <a:prstGeom prst="ellipse">
            <a:avLst/>
          </a:prstGeom>
          <a:ln w="12700">
            <a:solidFill>
              <a:srgbClr val="C00000"/>
            </a:solidFill>
          </a:ln>
        </p:spPr>
      </p:pic>
      <p:pic>
        <p:nvPicPr>
          <p:cNvPr id="26" name="Picture 2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23B36B2-1790-720A-3F44-042AEBD0126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-1683" b="10463"/>
          <a:stretch/>
        </p:blipFill>
        <p:spPr>
          <a:xfrm>
            <a:off x="4504238" y="3443661"/>
            <a:ext cx="777240" cy="777240"/>
          </a:xfrm>
          <a:prstGeom prst="ellipse">
            <a:avLst/>
          </a:prstGeom>
          <a:ln w="12700">
            <a:solidFill>
              <a:srgbClr val="C00000"/>
            </a:solidFill>
          </a:ln>
        </p:spPr>
      </p:pic>
      <p:pic>
        <p:nvPicPr>
          <p:cNvPr id="27" name="Picture 26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C8F17DC0-691B-4C0C-A690-75C8265A720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36" r="536"/>
          <a:stretch/>
        </p:blipFill>
        <p:spPr>
          <a:xfrm>
            <a:off x="6640533" y="3443661"/>
            <a:ext cx="777240" cy="777240"/>
          </a:xfrm>
          <a:prstGeom prst="ellipse">
            <a:avLst/>
          </a:prstGeom>
          <a:ln w="12700">
            <a:solidFill>
              <a:srgbClr val="C00000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E400CD4-B31D-B1E8-1A66-AF212B56B55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27273"/>
          <a:stretch/>
        </p:blipFill>
        <p:spPr>
          <a:xfrm>
            <a:off x="2367943" y="3443294"/>
            <a:ext cx="777240" cy="777240"/>
          </a:xfrm>
          <a:prstGeom prst="ellipse">
            <a:avLst/>
          </a:prstGeom>
          <a:ln w="12700">
            <a:solidFill>
              <a:srgbClr val="C00000"/>
            </a:solidFill>
          </a:ln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6F21D853-8ADF-4D61-AD5F-1AF60BAF5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8" b="21836"/>
          <a:stretch/>
        </p:blipFill>
        <p:spPr bwMode="auto">
          <a:xfrm>
            <a:off x="8688037" y="3443294"/>
            <a:ext cx="777240" cy="777240"/>
          </a:xfrm>
          <a:prstGeom prst="ellipse">
            <a:avLst/>
          </a:prstGeom>
          <a:noFill/>
          <a:ln>
            <a:solidFill>
              <a:srgbClr val="A91F2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1" descr="User outline">
            <a:extLst>
              <a:ext uri="{FF2B5EF4-FFF2-40B4-BE49-F238E27FC236}">
                <a16:creationId xmlns:a16="http://schemas.microsoft.com/office/drawing/2014/main" id="{3CB71A00-A7A3-E68A-85A0-18BD98AF6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2367943" y="4267519"/>
            <a:ext cx="777240" cy="777240"/>
          </a:xfrm>
          <a:prstGeom prst="ellipse">
            <a:avLst/>
          </a:prstGeom>
          <a:ln w="12700">
            <a:solidFill>
              <a:srgbClr val="C00000"/>
            </a:solidFill>
          </a:ln>
        </p:spPr>
      </p:pic>
      <p:pic>
        <p:nvPicPr>
          <p:cNvPr id="33" name="Picture 21" descr="User outline">
            <a:extLst>
              <a:ext uri="{FF2B5EF4-FFF2-40B4-BE49-F238E27FC236}">
                <a16:creationId xmlns:a16="http://schemas.microsoft.com/office/drawing/2014/main" id="{16F85580-E815-4017-12C1-88217D0ACB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2367943" y="6803174"/>
            <a:ext cx="777240" cy="777240"/>
          </a:xfrm>
          <a:prstGeom prst="ellipse">
            <a:avLst/>
          </a:prstGeom>
          <a:ln w="12700">
            <a:solidFill>
              <a:srgbClr val="C00000"/>
            </a:solidFill>
          </a:ln>
        </p:spPr>
      </p:pic>
      <p:pic>
        <p:nvPicPr>
          <p:cNvPr id="34" name="Picture 22">
            <a:extLst>
              <a:ext uri="{FF2B5EF4-FFF2-40B4-BE49-F238E27FC236}">
                <a16:creationId xmlns:a16="http://schemas.microsoft.com/office/drawing/2014/main" id="{D269CE89-2F09-E8C7-F351-28690CEE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43" y="5952857"/>
            <a:ext cx="777240" cy="777240"/>
          </a:xfrm>
          <a:prstGeom prst="ellipse">
            <a:avLst/>
          </a:prstGeom>
          <a:noFill/>
          <a:ln w="127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E4C3C6D5-3CF0-A08E-DE5B-531F71A2D02F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b="8779"/>
          <a:stretch/>
        </p:blipFill>
        <p:spPr>
          <a:xfrm>
            <a:off x="2367943" y="5110188"/>
            <a:ext cx="777240" cy="777240"/>
          </a:xfrm>
          <a:prstGeom prst="ellipse">
            <a:avLst/>
          </a:prstGeom>
          <a:ln w="12700">
            <a:solidFill>
              <a:srgbClr val="C0000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78A083-C52F-F08F-4100-DB91EE3C83B7}"/>
              </a:ext>
            </a:extLst>
          </p:cNvPr>
          <p:cNvSpPr txBox="1">
            <a:spLocks/>
          </p:cNvSpPr>
          <p:nvPr/>
        </p:nvSpPr>
        <p:spPr>
          <a:xfrm>
            <a:off x="4993420" y="569697"/>
            <a:ext cx="3274664" cy="659444"/>
          </a:xfrm>
          <a:prstGeom prst="rect">
            <a:avLst/>
          </a:prstGeom>
        </p:spPr>
        <p:txBody>
          <a:bodyPr/>
          <a:lstStyle>
            <a:lvl1pPr algn="l" defTabSz="548640" rtl="0" eaLnBrk="1" latinLnBrk="0" hangingPunct="1">
              <a:spcBef>
                <a:spcPct val="0"/>
              </a:spcBef>
              <a:buNone/>
              <a:defRPr sz="3360" b="0" i="0" kern="1200" cap="all" baseline="0">
                <a:solidFill>
                  <a:srgbClr val="B01C32"/>
                </a:solidFill>
                <a:latin typeface="Century Gothic" charset="0"/>
                <a:ea typeface="+mj-ea"/>
                <a:cs typeface="Avenir"/>
              </a:defRPr>
            </a:lvl1pPr>
          </a:lstStyle>
          <a:p>
            <a:r>
              <a:rPr lang="en-US" dirty="0"/>
              <a:t>: overview</a:t>
            </a:r>
          </a:p>
        </p:txBody>
      </p:sp>
    </p:spTree>
    <p:extLst>
      <p:ext uri="{BB962C8B-B14F-4D97-AF65-F5344CB8AC3E}">
        <p14:creationId xmlns:p14="http://schemas.microsoft.com/office/powerpoint/2010/main" val="276374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0C94D66-04FD-2B6E-1387-9BFA3B0CD17E}"/>
              </a:ext>
            </a:extLst>
          </p:cNvPr>
          <p:cNvSpPr txBox="1">
            <a:spLocks/>
          </p:cNvSpPr>
          <p:nvPr/>
        </p:nvSpPr>
        <p:spPr>
          <a:xfrm>
            <a:off x="5658984" y="2769598"/>
            <a:ext cx="5073708" cy="263030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91440" tIns="45720" rIns="91440" bIns="45720" anchor="t"/>
          <a:lstStyle>
            <a:lvl1pPr algn="l" defTabSz="548640" rtl="0" eaLnBrk="1" latinLnBrk="0" hangingPunct="1">
              <a:spcBef>
                <a:spcPct val="0"/>
              </a:spcBef>
              <a:buNone/>
              <a:defRPr sz="3360" b="0" i="0" kern="1200" cap="all" baseline="0">
                <a:solidFill>
                  <a:srgbClr val="B01C32"/>
                </a:solidFill>
                <a:latin typeface="Century Gothic" charset="0"/>
                <a:ea typeface="+mj-ea"/>
                <a:cs typeface="Avenir"/>
              </a:defRPr>
            </a:lvl1pPr>
          </a:lstStyle>
          <a:p>
            <a:pPr algn="ctr"/>
            <a:r>
              <a:rPr lang="en-US" sz="1800" dirty="0">
                <a:solidFill>
                  <a:schemeClr val="bg1"/>
                </a:solidFill>
              </a:rPr>
              <a:t>Family Medicine </a:t>
            </a:r>
            <a:r>
              <a:rPr lang="en-US" sz="1800" dirty="0" err="1">
                <a:solidFill>
                  <a:schemeClr val="bg1"/>
                </a:solidFill>
              </a:rPr>
              <a:t>UStARR</a:t>
            </a:r>
            <a:r>
              <a:rPr lang="en-US" sz="1800" dirty="0">
                <a:solidFill>
                  <a:schemeClr val="bg1"/>
                </a:solidFill>
              </a:rPr>
              <a:t> Scholar:</a:t>
            </a: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Century Gothic"/>
              </a:rPr>
              <a:t>Kayla Jordanova (Hatchell)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54FAC9-47E7-4183-A170-97B50CDEE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80" y="1319755"/>
            <a:ext cx="10470086" cy="659444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Family Medicine Research Track</a:t>
            </a:r>
          </a:p>
        </p:txBody>
      </p:sp>
      <p:pic>
        <p:nvPicPr>
          <p:cNvPr id="8" name="Content Placeholder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926294E-1096-4CE6-9C08-CABC1D662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151" y="223754"/>
            <a:ext cx="4055574" cy="92954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ED7951-FE98-63D3-0EE7-CE3EEDC75B9D}"/>
              </a:ext>
            </a:extLst>
          </p:cNvPr>
          <p:cNvSpPr txBox="1">
            <a:spLocks/>
          </p:cNvSpPr>
          <p:nvPr/>
        </p:nvSpPr>
        <p:spPr>
          <a:xfrm>
            <a:off x="5492025" y="2110154"/>
            <a:ext cx="5073708" cy="5751455"/>
          </a:xfrm>
          <a:prstGeom prst="rect">
            <a:avLst/>
          </a:prstGeom>
        </p:spPr>
        <p:txBody>
          <a:bodyPr/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3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F86966-71DC-0BBC-6566-11E344F57D5F}"/>
              </a:ext>
            </a:extLst>
          </p:cNvPr>
          <p:cNvSpPr txBox="1">
            <a:spLocks/>
          </p:cNvSpPr>
          <p:nvPr/>
        </p:nvSpPr>
        <p:spPr>
          <a:xfrm>
            <a:off x="251357" y="1981684"/>
            <a:ext cx="10481335" cy="659444"/>
          </a:xfrm>
          <a:prstGeom prst="rect">
            <a:avLst/>
          </a:prstGeom>
        </p:spPr>
        <p:txBody>
          <a:bodyPr anchor="ctr"/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3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>
                <a:solidFill>
                  <a:srgbClr val="C00000"/>
                </a:solidFill>
              </a:rPr>
              <a:t>Utah StARR provides a unique opportunity to Family Medicine residents in the form of a dedicated research track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5BAE79-5B1D-4B74-79A3-1A7F068565CD}"/>
              </a:ext>
            </a:extLst>
          </p:cNvPr>
          <p:cNvSpPr txBox="1">
            <a:spLocks/>
          </p:cNvSpPr>
          <p:nvPr/>
        </p:nvSpPr>
        <p:spPr>
          <a:xfrm>
            <a:off x="300740" y="2769598"/>
            <a:ext cx="5073708" cy="4882842"/>
          </a:xfrm>
          <a:prstGeom prst="rect">
            <a:avLst/>
          </a:prstGeom>
          <a:ln>
            <a:solidFill>
              <a:srgbClr val="A91F2E"/>
            </a:solidFill>
          </a:ln>
        </p:spPr>
        <p:txBody>
          <a:bodyPr lIns="91440" tIns="45720" rIns="91440" bIns="45720" anchor="ctr"/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3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"/>
            </a:pPr>
            <a:r>
              <a:rPr lang="en-US" sz="2000" dirty="0">
                <a:solidFill>
                  <a:srgbClr val="A91F2E"/>
                </a:solidFill>
                <a:latin typeface="Century Gothic"/>
              </a:rPr>
              <a:t>Utah </a:t>
            </a:r>
            <a:r>
              <a:rPr lang="en-US" sz="2000" dirty="0" err="1">
                <a:solidFill>
                  <a:srgbClr val="A91F2E"/>
                </a:solidFill>
                <a:latin typeface="Century Gothic"/>
              </a:rPr>
              <a:t>StARR</a:t>
            </a:r>
            <a:r>
              <a:rPr lang="en-US" sz="2000" dirty="0">
                <a:solidFill>
                  <a:srgbClr val="A91F2E"/>
                </a:solidFill>
                <a:latin typeface="Century Gothic"/>
              </a:rPr>
              <a:t> is one of the few programs that offers Family Medicine residents the opportunity to join a dedicated research track during their residency</a:t>
            </a:r>
            <a:endParaRPr lang="en-US" sz="2000" dirty="0">
              <a:solidFill>
                <a:srgbClr val="A91F2E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"/>
            </a:pPr>
            <a:r>
              <a:rPr lang="en-US" sz="2000" dirty="0">
                <a:latin typeface="Century Gothic"/>
              </a:rPr>
              <a:t>This dedicated time, along with the support of mentor teams and training opportunities, supports scholars in their long-term academic medicine career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"/>
            </a:pPr>
            <a:r>
              <a:rPr lang="en-US" sz="2000" dirty="0">
                <a:solidFill>
                  <a:srgbClr val="A91F2E"/>
                </a:solidFill>
                <a:latin typeface="Century Gothic"/>
              </a:rPr>
              <a:t>Utah </a:t>
            </a:r>
            <a:r>
              <a:rPr lang="en-US" sz="2000" dirty="0" err="1">
                <a:solidFill>
                  <a:srgbClr val="A91F2E"/>
                </a:solidFill>
                <a:latin typeface="Century Gothic"/>
              </a:rPr>
              <a:t>StARR</a:t>
            </a:r>
            <a:r>
              <a:rPr lang="en-US" sz="2000" dirty="0">
                <a:solidFill>
                  <a:srgbClr val="A91F2E"/>
                </a:solidFill>
                <a:latin typeface="Century Gothic"/>
              </a:rPr>
              <a:t> scholars have access to a multitude of training opportunities that can be individualized to each resident's personal needs and goals</a:t>
            </a:r>
            <a:endParaRPr lang="en-US" sz="2000" dirty="0">
              <a:solidFill>
                <a:srgbClr val="A91F2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CBD62A5D-1A0F-7DF5-3B0D-1DD4AC2EAA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312" b="5312"/>
          <a:stretch/>
        </p:blipFill>
        <p:spPr>
          <a:xfrm>
            <a:off x="7297213" y="3188632"/>
            <a:ext cx="1797249" cy="1797249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D8605C-1A20-B56C-AA0D-AF0F9C6A54A2}"/>
              </a:ext>
            </a:extLst>
          </p:cNvPr>
          <p:cNvSpPr txBox="1">
            <a:spLocks/>
          </p:cNvSpPr>
          <p:nvPr/>
        </p:nvSpPr>
        <p:spPr>
          <a:xfrm>
            <a:off x="5641658" y="5464657"/>
            <a:ext cx="5073708" cy="2174332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ctr"/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3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>
                <a:solidFill>
                  <a:srgbClr val="A91F2E"/>
                </a:solidFill>
                <a:latin typeface="Century Gothic"/>
              </a:rPr>
              <a:t>“The StARR program is one of only a few programs in the country where</a:t>
            </a:r>
            <a:r>
              <a:rPr lang="en-US" sz="2400" i="1" dirty="0">
                <a:solidFill>
                  <a:srgbClr val="A91F2E"/>
                </a:solidFill>
                <a:latin typeface="Century Gothic"/>
                <a:cs typeface="Calibri"/>
              </a:rPr>
              <a:t> residents have dedicated time for research training, especially in family medicine, so it was a great fit!”</a:t>
            </a:r>
            <a:endParaRPr lang="en-US" sz="2400" i="1" dirty="0">
              <a:solidFill>
                <a:srgbClr val="A91F2E"/>
              </a:solidFill>
              <a:latin typeface="Century Gothic"/>
            </a:endParaRPr>
          </a:p>
        </p:txBody>
      </p:sp>
      <p:pic>
        <p:nvPicPr>
          <p:cNvPr id="7" name="Audio Recording Jul 28, 2023 at 11:18:34 AM">
            <a:hlinkClick r:id="" action="ppaction://media"/>
            <a:extLst>
              <a:ext uri="{FF2B5EF4-FFF2-40B4-BE49-F238E27FC236}">
                <a16:creationId xmlns:a16="http://schemas.microsoft.com/office/drawing/2014/main" id="{1DF41210-3A6F-9789-7D72-92A2B2BA06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30013" y="36464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4FAC9-47E7-4183-A170-97B50CDEE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80" y="1319755"/>
            <a:ext cx="10470086" cy="659444"/>
          </a:xfrm>
          <a:solidFill>
            <a:schemeClr val="accent2">
              <a:lumMod val="75000"/>
            </a:schemeClr>
          </a:solidFill>
        </p:spPr>
        <p:txBody>
          <a:bodyPr lIns="91440" tIns="45720" rIns="91440" bIns="45720" anchor="t"/>
          <a:lstStyle/>
          <a:p>
            <a:pPr algn="ctr"/>
            <a:r>
              <a:rPr lang="en-US" sz="3350" dirty="0">
                <a:solidFill>
                  <a:schemeClr val="bg1"/>
                </a:solidFill>
                <a:latin typeface="Century Gothic"/>
              </a:rPr>
              <a:t>Family Medicine and Utah StARR Schedule</a:t>
            </a:r>
            <a:endParaRPr lang="en-US" sz="3350" dirty="0">
              <a:solidFill>
                <a:schemeClr val="bg1"/>
              </a:solidFill>
            </a:endParaRPr>
          </a:p>
        </p:txBody>
      </p:sp>
      <p:pic>
        <p:nvPicPr>
          <p:cNvPr id="8" name="Content Placeholder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926294E-1096-4CE6-9C08-CABC1D662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151" y="223754"/>
            <a:ext cx="4055574" cy="92954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ED7951-FE98-63D3-0EE7-CE3EEDC75B9D}"/>
              </a:ext>
            </a:extLst>
          </p:cNvPr>
          <p:cNvSpPr txBox="1">
            <a:spLocks/>
          </p:cNvSpPr>
          <p:nvPr/>
        </p:nvSpPr>
        <p:spPr>
          <a:xfrm>
            <a:off x="5492025" y="2110154"/>
            <a:ext cx="5073708" cy="5751455"/>
          </a:xfrm>
          <a:prstGeom prst="rect">
            <a:avLst/>
          </a:prstGeom>
        </p:spPr>
        <p:txBody>
          <a:bodyPr/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3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5BAE79-5B1D-4B74-79A3-1A7F068565CD}"/>
              </a:ext>
            </a:extLst>
          </p:cNvPr>
          <p:cNvSpPr txBox="1">
            <a:spLocks/>
          </p:cNvSpPr>
          <p:nvPr/>
        </p:nvSpPr>
        <p:spPr>
          <a:xfrm>
            <a:off x="300740" y="6316245"/>
            <a:ext cx="10433851" cy="1336195"/>
          </a:xfrm>
          <a:prstGeom prst="rect">
            <a:avLst/>
          </a:prstGeom>
          <a:ln>
            <a:solidFill>
              <a:srgbClr val="A91F2E"/>
            </a:solidFill>
          </a:ln>
        </p:spPr>
        <p:txBody>
          <a:bodyPr lIns="91440" tIns="45720" rIns="91440" bIns="45720" anchor="ctr"/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3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A91F2E"/>
                </a:solidFill>
                <a:latin typeface="Century Gothic"/>
              </a:rPr>
              <a:t>Utah StARR allows residents 12-24 months of dedicated research time to prepare for a long-term career in academic medicine. Schedules are individualized based on prior research experience and scheduling needs – see two sample schedules above </a:t>
            </a:r>
            <a:endParaRPr lang="en-US" sz="1500" dirty="0">
              <a:solidFill>
                <a:srgbClr val="595959"/>
              </a:solidFill>
              <a:latin typeface="Century Gothic"/>
            </a:endParaRPr>
          </a:p>
        </p:txBody>
      </p:sp>
      <p:pic>
        <p:nvPicPr>
          <p:cNvPr id="10" name="Picture 9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CBD62A5D-1A0F-7DF5-3B0D-1DD4AC2EAA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312" b="5312"/>
          <a:stretch/>
        </p:blipFill>
        <p:spPr>
          <a:xfrm>
            <a:off x="249829" y="3211587"/>
            <a:ext cx="1797249" cy="1797249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pic>
        <p:nvPicPr>
          <p:cNvPr id="5" name="Audio Recording Jul 28, 2023 at 11:32:48 AM">
            <a:hlinkClick r:id="" action="ppaction://media"/>
            <a:extLst>
              <a:ext uri="{FF2B5EF4-FFF2-40B4-BE49-F238E27FC236}">
                <a16:creationId xmlns:a16="http://schemas.microsoft.com/office/drawing/2014/main" id="{66A503B6-3879-9E62-81E0-A68BFAFB8D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2053" y="5103925"/>
            <a:ext cx="812800" cy="812800"/>
          </a:xfrm>
          <a:prstGeom prst="rect">
            <a:avLst/>
          </a:prstGeom>
          <a:solidFill>
            <a:srgbClr val="36474F"/>
          </a:solidFill>
        </p:spPr>
      </p:pic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D34A234B-5F06-EBB4-D778-B2CCE995C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178843"/>
              </p:ext>
            </p:extLst>
          </p:nvPr>
        </p:nvGraphicFramePr>
        <p:xfrm>
          <a:off x="2378536" y="2025385"/>
          <a:ext cx="8336830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67366">
                  <a:extLst>
                    <a:ext uri="{9D8B030D-6E8A-4147-A177-3AD203B41FA5}">
                      <a16:colId xmlns:a16="http://schemas.microsoft.com/office/drawing/2014/main" val="1782250297"/>
                    </a:ext>
                  </a:extLst>
                </a:gridCol>
                <a:gridCol w="1667366">
                  <a:extLst>
                    <a:ext uri="{9D8B030D-6E8A-4147-A177-3AD203B41FA5}">
                      <a16:colId xmlns:a16="http://schemas.microsoft.com/office/drawing/2014/main" val="3704858371"/>
                    </a:ext>
                  </a:extLst>
                </a:gridCol>
                <a:gridCol w="1667366">
                  <a:extLst>
                    <a:ext uri="{9D8B030D-6E8A-4147-A177-3AD203B41FA5}">
                      <a16:colId xmlns:a16="http://schemas.microsoft.com/office/drawing/2014/main" val="3599854143"/>
                    </a:ext>
                  </a:extLst>
                </a:gridCol>
                <a:gridCol w="1667366">
                  <a:extLst>
                    <a:ext uri="{9D8B030D-6E8A-4147-A177-3AD203B41FA5}">
                      <a16:colId xmlns:a16="http://schemas.microsoft.com/office/drawing/2014/main" val="610099629"/>
                    </a:ext>
                  </a:extLst>
                </a:gridCol>
                <a:gridCol w="1667366">
                  <a:extLst>
                    <a:ext uri="{9D8B030D-6E8A-4147-A177-3AD203B41FA5}">
                      <a16:colId xmlns:a16="http://schemas.microsoft.com/office/drawing/2014/main" val="3461448782"/>
                    </a:ext>
                  </a:extLst>
                </a:gridCol>
              </a:tblGrid>
              <a:tr h="29416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Sample Schedule 1 </a:t>
                      </a:r>
                      <a:r>
                        <a:rPr lang="en-US" sz="1000" b="0" i="1" dirty="0"/>
                        <a:t>(Kayla’s Schedule)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July – September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October – December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January – March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April - June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39288283"/>
                  </a:ext>
                </a:extLst>
              </a:tr>
              <a:tr h="181025"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PGY-1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/>
                        <a:t>Clinical Rotations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/>
                        <a:t>Clinical Rotations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/>
                        <a:t>Clinical Rotations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/>
                        <a:t>Clinical Rotations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187487"/>
                  </a:ext>
                </a:extLst>
              </a:tr>
              <a:tr h="181025"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PGY-2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Research Block 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/>
                        <a:t>Clinical Rotations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/>
                        <a:t>Clinical Rotations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/>
                        <a:t>Clinical Rotations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310183"/>
                  </a:ext>
                </a:extLst>
              </a:tr>
              <a:tr h="181025"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PGY-3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Research Block 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/>
                        <a:t>Clinical Rotations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/>
                        <a:t>Clinical Rotations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/>
                        <a:t>Clinical Rotations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045069"/>
                  </a:ext>
                </a:extLst>
              </a:tr>
              <a:tr h="181025"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PGY-4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Research Block 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/>
                        <a:t>Clinical Rotations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/>
                        <a:t>Clinical Rotations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75249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010186-C004-2781-A385-37CD085AF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994370"/>
              </p:ext>
            </p:extLst>
          </p:nvPr>
        </p:nvGraphicFramePr>
        <p:xfrm>
          <a:off x="2378536" y="3613416"/>
          <a:ext cx="8336830" cy="121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67366">
                  <a:extLst>
                    <a:ext uri="{9D8B030D-6E8A-4147-A177-3AD203B41FA5}">
                      <a16:colId xmlns:a16="http://schemas.microsoft.com/office/drawing/2014/main" val="1782250297"/>
                    </a:ext>
                  </a:extLst>
                </a:gridCol>
                <a:gridCol w="1667366">
                  <a:extLst>
                    <a:ext uri="{9D8B030D-6E8A-4147-A177-3AD203B41FA5}">
                      <a16:colId xmlns:a16="http://schemas.microsoft.com/office/drawing/2014/main" val="3704858371"/>
                    </a:ext>
                  </a:extLst>
                </a:gridCol>
                <a:gridCol w="1667366">
                  <a:extLst>
                    <a:ext uri="{9D8B030D-6E8A-4147-A177-3AD203B41FA5}">
                      <a16:colId xmlns:a16="http://schemas.microsoft.com/office/drawing/2014/main" val="3599854143"/>
                    </a:ext>
                  </a:extLst>
                </a:gridCol>
                <a:gridCol w="1667366">
                  <a:extLst>
                    <a:ext uri="{9D8B030D-6E8A-4147-A177-3AD203B41FA5}">
                      <a16:colId xmlns:a16="http://schemas.microsoft.com/office/drawing/2014/main" val="610099629"/>
                    </a:ext>
                  </a:extLst>
                </a:gridCol>
                <a:gridCol w="1667366">
                  <a:extLst>
                    <a:ext uri="{9D8B030D-6E8A-4147-A177-3AD203B41FA5}">
                      <a16:colId xmlns:a16="http://schemas.microsoft.com/office/drawing/2014/main" val="3461448782"/>
                    </a:ext>
                  </a:extLst>
                </a:gridCol>
              </a:tblGrid>
              <a:tr h="11942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Sample Schedule 2</a:t>
                      </a:r>
                      <a:endParaRPr lang="en-US" sz="1000" b="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July – September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October – December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January – March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April - June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39288283"/>
                  </a:ext>
                </a:extLst>
              </a:tr>
              <a:tr h="119426"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PGY-1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/>
                        <a:t>Clinical Rotations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/>
                        <a:t>Clinical Rotations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/>
                        <a:t>Clinical Rotations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/>
                        <a:t>Clinical Rotations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187487"/>
                  </a:ext>
                </a:extLst>
              </a:tr>
              <a:tr h="119426"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PGY-2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/>
                        <a:t>Clinical Rotations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Research Block 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/>
                        <a:t>Clinical Rotations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/>
                        <a:t>Clinical Rotations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310183"/>
                  </a:ext>
                </a:extLst>
              </a:tr>
              <a:tr h="119426"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PGY-3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/>
                        <a:t>Clinical Rotations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/>
                        <a:t>Clinical Rotations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/>
                        <a:t>Clinical Rotations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/>
                        <a:t>Clinical Rotations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045069"/>
                  </a:ext>
                </a:extLst>
              </a:tr>
              <a:tr h="119426"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PGY-4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/>
                        <a:t>Clinical Rotations</a:t>
                      </a:r>
                      <a:endParaRPr lang="en-US" sz="10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/>
                        <a:t>Research Block 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Clinical Rotations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Clinical Rotations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175249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C9EDFAD-B83A-981A-7D9B-C6DE7C9ED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454208"/>
              </p:ext>
            </p:extLst>
          </p:nvPr>
        </p:nvGraphicFramePr>
        <p:xfrm>
          <a:off x="2378536" y="5053126"/>
          <a:ext cx="8336830" cy="121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67366">
                  <a:extLst>
                    <a:ext uri="{9D8B030D-6E8A-4147-A177-3AD203B41FA5}">
                      <a16:colId xmlns:a16="http://schemas.microsoft.com/office/drawing/2014/main" val="1782250297"/>
                    </a:ext>
                  </a:extLst>
                </a:gridCol>
                <a:gridCol w="1667366">
                  <a:extLst>
                    <a:ext uri="{9D8B030D-6E8A-4147-A177-3AD203B41FA5}">
                      <a16:colId xmlns:a16="http://schemas.microsoft.com/office/drawing/2014/main" val="3704858371"/>
                    </a:ext>
                  </a:extLst>
                </a:gridCol>
                <a:gridCol w="1667366">
                  <a:extLst>
                    <a:ext uri="{9D8B030D-6E8A-4147-A177-3AD203B41FA5}">
                      <a16:colId xmlns:a16="http://schemas.microsoft.com/office/drawing/2014/main" val="3599854143"/>
                    </a:ext>
                  </a:extLst>
                </a:gridCol>
                <a:gridCol w="1667366">
                  <a:extLst>
                    <a:ext uri="{9D8B030D-6E8A-4147-A177-3AD203B41FA5}">
                      <a16:colId xmlns:a16="http://schemas.microsoft.com/office/drawing/2014/main" val="610099629"/>
                    </a:ext>
                  </a:extLst>
                </a:gridCol>
                <a:gridCol w="1667366">
                  <a:extLst>
                    <a:ext uri="{9D8B030D-6E8A-4147-A177-3AD203B41FA5}">
                      <a16:colId xmlns:a16="http://schemas.microsoft.com/office/drawing/2014/main" val="3461448782"/>
                    </a:ext>
                  </a:extLst>
                </a:gridCol>
              </a:tblGrid>
              <a:tr h="19172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Sample Schedule 3</a:t>
                      </a:r>
                      <a:endParaRPr lang="en-US" sz="1000" b="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July – September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October – December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January – March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April - June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39288283"/>
                  </a:ext>
                </a:extLst>
              </a:tr>
              <a:tr h="191729"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PGY-1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/>
                        <a:t>Clinical Rotations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/>
                        <a:t>Clinical Rotations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/>
                        <a:t>Clinical Rotations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/>
                        <a:t>Clinical Rotations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187487"/>
                  </a:ext>
                </a:extLst>
              </a:tr>
              <a:tr h="191729"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PGY-2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/>
                        <a:t>Clinical Rotations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/>
                        <a:t>Clinical Rotations</a:t>
                      </a:r>
                      <a:endParaRPr lang="en-U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/>
                        <a:t>Clinical Rotations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Research Block 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310183"/>
                  </a:ext>
                </a:extLst>
              </a:tr>
              <a:tr h="191729"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PGY-3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Research Block 1 (</a:t>
                      </a:r>
                      <a:r>
                        <a:rPr lang="en-US" sz="1000" i="1" dirty="0"/>
                        <a:t>continued)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/>
                        <a:t>Clinical Rotations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/>
                        <a:t>Clinical Rotations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045069"/>
                  </a:ext>
                </a:extLst>
              </a:tr>
              <a:tr h="191729">
                <a:tc>
                  <a:txBody>
                    <a:bodyPr/>
                    <a:lstStyle/>
                    <a:p>
                      <a:pPr marL="0" marR="0" lvl="0" indent="0" algn="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PGY-4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/>
                        <a:t>Clinical Rotations</a:t>
                      </a:r>
                      <a:endParaRPr lang="en-US" sz="10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/>
                        <a:t>Clinical Rotations</a:t>
                      </a:r>
                      <a:endParaRPr lang="en-US" sz="10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/>
                        <a:t>Clinical Rotations</a:t>
                      </a:r>
                      <a:endParaRPr lang="en-US" sz="10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Research Block 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681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81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4FAC9-47E7-4183-A170-97B50CDEE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80" y="1319755"/>
            <a:ext cx="10470086" cy="659444"/>
          </a:xfrm>
          <a:solidFill>
            <a:schemeClr val="accent2">
              <a:lumMod val="75000"/>
            </a:schemeClr>
          </a:solidFill>
        </p:spPr>
        <p:txBody>
          <a:bodyPr lIns="91440" tIns="45720" rIns="91440" bIns="45720" anchor="t"/>
          <a:lstStyle/>
          <a:p>
            <a:pPr algn="ctr"/>
            <a:r>
              <a:rPr lang="en-US" sz="3350" dirty="0">
                <a:solidFill>
                  <a:schemeClr val="bg1"/>
                </a:solidFill>
                <a:latin typeface="Century Gothic"/>
              </a:rPr>
              <a:t>Current Experience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926294E-1096-4CE6-9C08-CABC1D662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151" y="223754"/>
            <a:ext cx="4055574" cy="92954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ED7951-FE98-63D3-0EE7-CE3EEDC75B9D}"/>
              </a:ext>
            </a:extLst>
          </p:cNvPr>
          <p:cNvSpPr txBox="1">
            <a:spLocks/>
          </p:cNvSpPr>
          <p:nvPr/>
        </p:nvSpPr>
        <p:spPr>
          <a:xfrm>
            <a:off x="5492025" y="2110154"/>
            <a:ext cx="5073708" cy="5751455"/>
          </a:xfrm>
          <a:prstGeom prst="rect">
            <a:avLst/>
          </a:prstGeom>
        </p:spPr>
        <p:txBody>
          <a:bodyPr/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3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F86966-71DC-0BBC-6566-11E344F57D5F}"/>
              </a:ext>
            </a:extLst>
          </p:cNvPr>
          <p:cNvSpPr txBox="1">
            <a:spLocks/>
          </p:cNvSpPr>
          <p:nvPr/>
        </p:nvSpPr>
        <p:spPr>
          <a:xfrm>
            <a:off x="251357" y="1981684"/>
            <a:ext cx="10481335" cy="659444"/>
          </a:xfrm>
          <a:prstGeom prst="rect">
            <a:avLst/>
          </a:prstGeom>
        </p:spPr>
        <p:txBody>
          <a:bodyPr anchor="ctr"/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3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>
                <a:solidFill>
                  <a:srgbClr val="C00000"/>
                </a:solidFill>
              </a:rPr>
              <a:t>Utah StARR provides a unique opportunity to Family Medicine residents in the form of a dedicated research track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5BAE79-5B1D-4B74-79A3-1A7F068565CD}"/>
              </a:ext>
            </a:extLst>
          </p:cNvPr>
          <p:cNvSpPr txBox="1">
            <a:spLocks/>
          </p:cNvSpPr>
          <p:nvPr/>
        </p:nvSpPr>
        <p:spPr>
          <a:xfrm>
            <a:off x="300740" y="2769598"/>
            <a:ext cx="5073708" cy="4882842"/>
          </a:xfrm>
          <a:prstGeom prst="rect">
            <a:avLst/>
          </a:prstGeom>
          <a:ln>
            <a:solidFill>
              <a:srgbClr val="A91F2E"/>
            </a:solidFill>
          </a:ln>
        </p:spPr>
        <p:txBody>
          <a:bodyPr lIns="91440" tIns="45720" rIns="91440" bIns="45720" anchor="ctr"/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3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"/>
            </a:pPr>
            <a:r>
              <a:rPr lang="en-US" sz="2000" dirty="0">
                <a:solidFill>
                  <a:srgbClr val="A91F2E"/>
                </a:solidFill>
                <a:latin typeface="Century Gothic"/>
              </a:rPr>
              <a:t>The purpose of MAINTAIN Prime is to study if primary care staff acting as health coaches through MyChart can help patients maintain their previous intentional weight loss over 2 years.</a:t>
            </a:r>
          </a:p>
          <a:p>
            <a:pPr marL="457200" indent="-457200">
              <a:buFont typeface="Wingdings" panose="05000000000000000000" pitchFamily="2" charset="2"/>
              <a:buChar char=""/>
            </a:pPr>
            <a:r>
              <a:rPr lang="en-US" sz="2000" dirty="0">
                <a:latin typeface="Century Gothic"/>
              </a:rPr>
              <a:t>Courses in the Master of Science in Clinical Investigation help to strengthen research skills.</a:t>
            </a:r>
          </a:p>
          <a:p>
            <a:pPr marL="457200" indent="-457200">
              <a:buFont typeface="Wingdings" panose="05000000000000000000" pitchFamily="2" charset="2"/>
              <a:buChar char=""/>
            </a:pPr>
            <a:r>
              <a:rPr lang="en-US" sz="2000" dirty="0">
                <a:solidFill>
                  <a:srgbClr val="A91F2E"/>
                </a:solidFill>
                <a:latin typeface="Century Gothic"/>
              </a:rPr>
              <a:t>Seminars and journal club series build a community amongst residents and faculty.</a:t>
            </a:r>
            <a:endParaRPr lang="en-US" dirty="0"/>
          </a:p>
        </p:txBody>
      </p:sp>
      <p:pic>
        <p:nvPicPr>
          <p:cNvPr id="10" name="Picture 9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CBD62A5D-1A0F-7DF5-3B0D-1DD4AC2EAA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312" b="5312"/>
          <a:stretch/>
        </p:blipFill>
        <p:spPr>
          <a:xfrm>
            <a:off x="8938542" y="181442"/>
            <a:ext cx="1797249" cy="1797249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D8605C-1A20-B56C-AA0D-AF0F9C6A54A2}"/>
              </a:ext>
            </a:extLst>
          </p:cNvPr>
          <p:cNvSpPr txBox="1">
            <a:spLocks/>
          </p:cNvSpPr>
          <p:nvPr/>
        </p:nvSpPr>
        <p:spPr>
          <a:xfrm>
            <a:off x="5665401" y="4985881"/>
            <a:ext cx="5073708" cy="2312065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ctr"/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3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i="1" dirty="0">
                <a:solidFill>
                  <a:srgbClr val="A91F2E"/>
                </a:solidFill>
                <a:latin typeface="Century Gothic"/>
              </a:rPr>
              <a:t>“The </a:t>
            </a:r>
            <a:r>
              <a:rPr lang="en-US" sz="2500" i="1" dirty="0" err="1">
                <a:solidFill>
                  <a:srgbClr val="A91F2E"/>
                </a:solidFill>
                <a:latin typeface="Century Gothic"/>
              </a:rPr>
              <a:t>StARR</a:t>
            </a:r>
            <a:r>
              <a:rPr lang="en-US" sz="2500" i="1" dirty="0">
                <a:solidFill>
                  <a:srgbClr val="A91F2E"/>
                </a:solidFill>
                <a:latin typeface="Century Gothic"/>
              </a:rPr>
              <a:t> program </a:t>
            </a:r>
            <a:r>
              <a:rPr lang="en-US" sz="2500" i="1" dirty="0">
                <a:solidFill>
                  <a:srgbClr val="A91F2E"/>
                </a:solidFill>
                <a:latin typeface="Century Gothic"/>
                <a:cs typeface="Calibri"/>
              </a:rPr>
              <a:t>has given me the community and experiences I was looking for, and I would love to talk with any of you who are interested in hearing more or applying."</a:t>
            </a:r>
            <a:endParaRPr lang="en-US" sz="2500" i="1" dirty="0">
              <a:solidFill>
                <a:srgbClr val="A91F2E"/>
              </a:solidFill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F08529F-DA0A-D7AB-3432-991618A74C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5401" y="2769598"/>
            <a:ext cx="5073708" cy="2067535"/>
          </a:xfrm>
          <a:prstGeom prst="rect">
            <a:avLst/>
          </a:prstGeom>
        </p:spPr>
      </p:pic>
      <p:pic>
        <p:nvPicPr>
          <p:cNvPr id="7" name="Audio Recording Jul 28, 2023 at 11:56:19 AM">
            <a:hlinkClick r:id="" action="ppaction://media"/>
            <a:extLst>
              <a:ext uri="{FF2B5EF4-FFF2-40B4-BE49-F238E27FC236}">
                <a16:creationId xmlns:a16="http://schemas.microsoft.com/office/drawing/2014/main" id="{9C72515A-EC23-53DA-833D-90A8CA817A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02255" y="12229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5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8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4FAC9-47E7-4183-A170-97B50CDEE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7519" y="660505"/>
            <a:ext cx="3311360" cy="659444"/>
          </a:xfrm>
        </p:spPr>
        <p:txBody>
          <a:bodyPr/>
          <a:lstStyle/>
          <a:p>
            <a:r>
              <a:rPr lang="en-US" dirty="0"/>
              <a:t>: Offerings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401D3-DFDD-4A70-BCD4-B4A57F1CB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280" y="1898517"/>
            <a:ext cx="5073708" cy="5751454"/>
          </a:xfrm>
          <a:ln>
            <a:solidFill>
              <a:srgbClr val="A91F2E"/>
            </a:solidFill>
          </a:ln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"/>
            </a:pPr>
            <a:r>
              <a:rPr lang="en-US" sz="1800" dirty="0">
                <a:latin typeface="Century Gothic" panose="020B0502020202020204" pitchFamily="34" charset="0"/>
              </a:rPr>
              <a:t>Evidence-based training utilizing the Matrix Model of Mentoring</a:t>
            </a:r>
          </a:p>
          <a:p>
            <a:pPr marL="0" indent="0">
              <a:buNone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"/>
            </a:pPr>
            <a:r>
              <a:rPr lang="en-US" sz="1800" dirty="0">
                <a:solidFill>
                  <a:srgbClr val="A91F2E"/>
                </a:solidFill>
                <a:latin typeface="Century Gothic" panose="020B0502020202020204" pitchFamily="34" charset="0"/>
              </a:rPr>
              <a:t>Access to and support from nearly 50 expert research mentors at the University of Utah Hospitals</a:t>
            </a:r>
          </a:p>
          <a:p>
            <a:pPr marL="0" indent="0">
              <a:buNone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"/>
            </a:pPr>
            <a:r>
              <a:rPr lang="en-US" sz="1800" dirty="0">
                <a:latin typeface="Century Gothic" panose="020B0502020202020204" pitchFamily="34" charset="0"/>
              </a:rPr>
              <a:t>Financial support for research-associated costs and travel</a:t>
            </a:r>
          </a:p>
          <a:p>
            <a:pPr marL="0" indent="0">
              <a:buNone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"/>
            </a:pPr>
            <a:r>
              <a:rPr lang="en-US" sz="1800" dirty="0">
                <a:solidFill>
                  <a:srgbClr val="A91F2E"/>
                </a:solidFill>
                <a:latin typeface="Century Gothic" panose="020B0502020202020204" pitchFamily="34" charset="0"/>
              </a:rPr>
              <a:t>1:1 monthly career mentoring meetings with Program Directors utilizing individual development plan</a:t>
            </a:r>
          </a:p>
          <a:p>
            <a:pPr marL="0" indent="0">
              <a:buNone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"/>
            </a:pPr>
            <a:r>
              <a:rPr lang="en-US" sz="1800" dirty="0">
                <a:latin typeface="Century Gothic" panose="020B0502020202020204" pitchFamily="34" charset="0"/>
              </a:rPr>
              <a:t>Additional training via non-degree coursework from the Master of Science in Clinical Investigation (MSCI)</a:t>
            </a:r>
          </a:p>
          <a:p>
            <a:pPr marL="457200" indent="-457200">
              <a:buFont typeface="Wingdings" panose="05000000000000000000" pitchFamily="2" charset="2"/>
              <a:buChar char=""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"/>
            </a:pPr>
            <a:r>
              <a:rPr lang="en-US" sz="1800" dirty="0">
                <a:solidFill>
                  <a:srgbClr val="C00000"/>
                </a:solidFill>
                <a:latin typeface="Century Gothic" panose="020B0502020202020204" pitchFamily="34" charset="0"/>
              </a:rPr>
              <a:t>Eligibility to apply for the NIH Loan Forgiveness Program</a:t>
            </a:r>
          </a:p>
        </p:txBody>
      </p:sp>
      <p:pic>
        <p:nvPicPr>
          <p:cNvPr id="8" name="Content Placeholder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926294E-1096-4CE6-9C08-CABC1D662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51" y="223754"/>
            <a:ext cx="4055574" cy="92954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ED7951-FE98-63D3-0EE7-CE3EEDC75B9D}"/>
              </a:ext>
            </a:extLst>
          </p:cNvPr>
          <p:cNvSpPr txBox="1">
            <a:spLocks/>
          </p:cNvSpPr>
          <p:nvPr/>
        </p:nvSpPr>
        <p:spPr>
          <a:xfrm>
            <a:off x="5492025" y="2110154"/>
            <a:ext cx="5073708" cy="5751455"/>
          </a:xfrm>
          <a:prstGeom prst="rect">
            <a:avLst/>
          </a:prstGeom>
        </p:spPr>
        <p:txBody>
          <a:bodyPr/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3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F86966-71DC-0BBC-6566-11E344F57D5F}"/>
              </a:ext>
            </a:extLst>
          </p:cNvPr>
          <p:cNvSpPr txBox="1">
            <a:spLocks/>
          </p:cNvSpPr>
          <p:nvPr/>
        </p:nvSpPr>
        <p:spPr>
          <a:xfrm>
            <a:off x="245280" y="1239073"/>
            <a:ext cx="10481335" cy="659444"/>
          </a:xfrm>
          <a:prstGeom prst="rect">
            <a:avLst/>
          </a:prstGeom>
        </p:spPr>
        <p:txBody>
          <a:bodyPr anchor="ctr"/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3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>
                <a:solidFill>
                  <a:srgbClr val="C00000"/>
                </a:solidFill>
              </a:rPr>
              <a:t>Additional 12 months of dedicated research time during residency allows scholars to access: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5BAE79-5B1D-4B74-79A3-1A7F068565CD}"/>
              </a:ext>
            </a:extLst>
          </p:cNvPr>
          <p:cNvSpPr txBox="1">
            <a:spLocks/>
          </p:cNvSpPr>
          <p:nvPr/>
        </p:nvSpPr>
        <p:spPr>
          <a:xfrm>
            <a:off x="5652907" y="1900986"/>
            <a:ext cx="5073708" cy="5751454"/>
          </a:xfrm>
          <a:prstGeom prst="rect">
            <a:avLst/>
          </a:prstGeom>
          <a:ln>
            <a:solidFill>
              <a:srgbClr val="A91F2E"/>
            </a:solidFill>
          </a:ln>
        </p:spPr>
        <p:txBody>
          <a:bodyPr/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3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"/>
            </a:pPr>
            <a:r>
              <a:rPr lang="en-US" sz="1800" dirty="0">
                <a:solidFill>
                  <a:srgbClr val="A91F2E"/>
                </a:solidFill>
                <a:latin typeface="Century Gothic" panose="020B0502020202020204" pitchFamily="34" charset="0"/>
              </a:rPr>
              <a:t>Bimonthly expert-led seminar series to discuss career trajectories, networking, work-life integration, and other topics</a:t>
            </a:r>
          </a:p>
          <a:p>
            <a:pPr marL="0" indent="0">
              <a:buNone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"/>
            </a:pPr>
            <a:r>
              <a:rPr lang="en-US" sz="1800" dirty="0">
                <a:latin typeface="Century Gothic" panose="020B0502020202020204" pitchFamily="34" charset="0"/>
              </a:rPr>
              <a:t>Bimonthly scholar-led research seminars to discuss noteworthy publications and research strategies</a:t>
            </a:r>
          </a:p>
          <a:p>
            <a:pPr marL="0" indent="0">
              <a:buNone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"/>
            </a:pPr>
            <a:r>
              <a:rPr lang="en-US" sz="1800" dirty="0">
                <a:solidFill>
                  <a:srgbClr val="A91F2E"/>
                </a:solidFill>
                <a:latin typeface="Century Gothic" panose="020B0502020202020204" pitchFamily="34" charset="0"/>
              </a:rPr>
              <a:t>Grant writing classes and support, including pre-submission grant review, pre-award support, and writing workshops</a:t>
            </a:r>
          </a:p>
          <a:p>
            <a:pPr marL="0" indent="0">
              <a:buNone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"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Opportunity to get continued research support from the NIH via the K38 “Stimulating Access to Research in Residency Transition Scholar” (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StARRTS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) program</a:t>
            </a:r>
          </a:p>
        </p:txBody>
      </p:sp>
    </p:spTree>
    <p:extLst>
      <p:ext uri="{BB962C8B-B14F-4D97-AF65-F5344CB8AC3E}">
        <p14:creationId xmlns:p14="http://schemas.microsoft.com/office/powerpoint/2010/main" val="328818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4FAC9-47E7-4183-A170-97B50CDEE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214" y="671869"/>
            <a:ext cx="3274664" cy="659444"/>
          </a:xfrm>
        </p:spPr>
        <p:txBody>
          <a:bodyPr/>
          <a:lstStyle/>
          <a:p>
            <a:r>
              <a:rPr lang="en-US" dirty="0"/>
              <a:t>: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401D3-DFDD-4A70-BCD4-B4A57F1CB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8674" y="1347970"/>
            <a:ext cx="9595485" cy="6117702"/>
          </a:xfrm>
        </p:spPr>
        <p:txBody>
          <a:bodyPr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A91F2E"/>
                </a:solidFill>
              </a:rPr>
              <a:t>Graduated and Current Scholars…</a:t>
            </a:r>
          </a:p>
          <a:p>
            <a:pPr>
              <a:buFont typeface="Wingdings" panose="05000000000000000000" pitchFamily="2" charset="2"/>
              <a:buChar char="«"/>
            </a:pPr>
            <a:r>
              <a:rPr lang="en-US" sz="2000" dirty="0"/>
              <a:t>Have 77 publications, including:</a:t>
            </a:r>
          </a:p>
          <a:p>
            <a:pPr lvl="1">
              <a:buFont typeface="Wingdings" panose="05000000000000000000" pitchFamily="2" charset="2"/>
              <a:buChar char="«"/>
            </a:pPr>
            <a:r>
              <a:rPr lang="en-US" sz="2000" dirty="0"/>
              <a:t>27 first-author publications	</a:t>
            </a:r>
          </a:p>
          <a:p>
            <a:pPr>
              <a:buFont typeface="Wingdings" panose="05000000000000000000" pitchFamily="2" charset="2"/>
              <a:buChar char="«"/>
            </a:pPr>
            <a:r>
              <a:rPr lang="en-US" sz="2000" dirty="0"/>
              <a:t>Are co-Is on grants, including:</a:t>
            </a:r>
          </a:p>
          <a:p>
            <a:pPr lvl="1">
              <a:buFont typeface="Wingdings" panose="05000000000000000000" pitchFamily="2" charset="2"/>
              <a:buChar char="«"/>
            </a:pPr>
            <a:r>
              <a:rPr lang="en-US" sz="2000" dirty="0"/>
              <a:t>HCI Pilot Project Award</a:t>
            </a:r>
          </a:p>
          <a:p>
            <a:pPr lvl="1">
              <a:buFont typeface="Wingdings" panose="05000000000000000000" pitchFamily="2" charset="2"/>
              <a:buChar char="«"/>
            </a:pPr>
            <a:r>
              <a:rPr lang="en-US" sz="2000" dirty="0"/>
              <a:t>T32 Fellowship</a:t>
            </a:r>
          </a:p>
          <a:p>
            <a:pPr lvl="1">
              <a:buFont typeface="Wingdings" panose="05000000000000000000" pitchFamily="2" charset="2"/>
              <a:buChar char="«"/>
            </a:pPr>
            <a:r>
              <a:rPr lang="en-US" sz="2000" dirty="0"/>
              <a:t>Have 57 Posters, Presentations, &amp; Abstracts, including:</a:t>
            </a:r>
          </a:p>
          <a:p>
            <a:pPr lvl="1">
              <a:buFont typeface="Wingdings" panose="05000000000000000000" pitchFamily="2" charset="2"/>
              <a:buChar char="«"/>
            </a:pPr>
            <a:r>
              <a:rPr lang="en-US" sz="2000" dirty="0"/>
              <a:t>American Society of Hematology abstracts and presentations</a:t>
            </a:r>
          </a:p>
          <a:p>
            <a:pPr lvl="1">
              <a:buFont typeface="Wingdings" panose="05000000000000000000" pitchFamily="2" charset="2"/>
              <a:buChar char="«"/>
            </a:pPr>
            <a:r>
              <a:rPr lang="en-US" sz="2000" dirty="0"/>
              <a:t>Highlighted presentations at the University of Utah’s Internal Medicine Grand Rounds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A91F2E"/>
                </a:solidFill>
              </a:rPr>
              <a:t>Graduates been accepted to their top choices for post-UStARR positions, including:</a:t>
            </a:r>
          </a:p>
          <a:p>
            <a:pPr lvl="1">
              <a:buFont typeface="Wingdings" panose="05000000000000000000" pitchFamily="2" charset="2"/>
              <a:buChar char="«"/>
            </a:pPr>
            <a:r>
              <a:rPr lang="en-US" sz="2000" dirty="0"/>
              <a:t>Coveted University of Utah and Huntsman Cancer Institute positions</a:t>
            </a:r>
          </a:p>
          <a:p>
            <a:pPr lvl="1">
              <a:buFont typeface="Wingdings" panose="05000000000000000000" pitchFamily="2" charset="2"/>
              <a:buChar char="«"/>
            </a:pPr>
            <a:r>
              <a:rPr lang="en-US" sz="2000" dirty="0"/>
              <a:t>Cardiology fellowship at Northwestern University</a:t>
            </a:r>
          </a:p>
          <a:p>
            <a:pPr lvl="1">
              <a:buFont typeface="Wingdings" panose="05000000000000000000" pitchFamily="2" charset="2"/>
              <a:buChar char="«"/>
            </a:pPr>
            <a:r>
              <a:rPr lang="en-US" sz="2000" dirty="0"/>
              <a:t>Developmental and Behavioral Pediatrics fellowship at the Children’s Hospital of Philadelphia </a:t>
            </a:r>
          </a:p>
        </p:txBody>
      </p:sp>
      <p:pic>
        <p:nvPicPr>
          <p:cNvPr id="8" name="Content Placeholder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926294E-1096-4CE6-9C08-CABC1D662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51" y="223754"/>
            <a:ext cx="4055574" cy="92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6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02b49ca-617a-4412-a136-22a821ef8eb4">PULSEDOC-1743074161-60</_dlc_DocId>
    <_dlc_DocIdUrl xmlns="402b49ca-617a-4412-a136-22a821ef8eb4">
      <Url>https://pulse.utah.edu/site/marcomm/_layouts/15/DocIdRedir.aspx?ID=PULSEDOC-1743074161-60</Url>
      <Description>PULSEDOC-1743074161-60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7F15D18245C1458954909DB36AE657" ma:contentTypeVersion="0" ma:contentTypeDescription="Create a new document." ma:contentTypeScope="" ma:versionID="671241fb1ebdeb4b2d4f105b2a61c745">
  <xsd:schema xmlns:xsd="http://www.w3.org/2001/XMLSchema" xmlns:xs="http://www.w3.org/2001/XMLSchema" xmlns:p="http://schemas.microsoft.com/office/2006/metadata/properties" xmlns:ns2="402b49ca-617a-4412-a136-22a821ef8eb4" targetNamespace="http://schemas.microsoft.com/office/2006/metadata/properties" ma:root="true" ma:fieldsID="367bc80b74cbe435d94d5e8f171105a8" ns2:_="">
    <xsd:import namespace="402b49ca-617a-4412-a136-22a821ef8e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b49ca-617a-4412-a136-22a821ef8eb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CDE85B8-B306-4605-8819-4A30DA8C0D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5D53D2-4C8C-4500-874F-8AD70E4DEB2D}">
  <ds:schemaRefs>
    <ds:schemaRef ds:uri="http://schemas.microsoft.com/office/2006/metadata/properties"/>
    <ds:schemaRef ds:uri="402b49ca-617a-4412-a136-22a821ef8eb4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11DE4A0-F287-4826-959E-CFC36319A3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2b49ca-617a-4412-a136-22a821ef8e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96F08B7-1F71-4F99-B35D-690FBC859C9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3883</TotalTime>
  <Words>982</Words>
  <Application>Microsoft Office PowerPoint</Application>
  <PresentationFormat>Custom</PresentationFormat>
  <Paragraphs>190</Paragraphs>
  <Slides>10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</vt:lpstr>
      <vt:lpstr>Calibri</vt:lpstr>
      <vt:lpstr>Century Gothic</vt:lpstr>
      <vt:lpstr>Wingdings</vt:lpstr>
      <vt:lpstr>Office Theme</vt:lpstr>
      <vt:lpstr>Utah Stimulating Access to Research in Residency</vt:lpstr>
      <vt:lpstr>: Team</vt:lpstr>
      <vt:lpstr>: Overview</vt:lpstr>
      <vt:lpstr>PowerPoint Presentation</vt:lpstr>
      <vt:lpstr>Family Medicine Research Track</vt:lpstr>
      <vt:lpstr>Family Medicine and Utah StARR Schedule</vt:lpstr>
      <vt:lpstr>Current Experience</vt:lpstr>
      <vt:lpstr>: Offerings</vt:lpstr>
      <vt:lpstr>: Outcomes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 Svaren</dc:creator>
  <cp:lastModifiedBy>Heather McComber</cp:lastModifiedBy>
  <cp:revision>407</cp:revision>
  <cp:lastPrinted>2016-08-31T21:58:28Z</cp:lastPrinted>
  <dcterms:created xsi:type="dcterms:W3CDTF">2016-08-02T16:41:37Z</dcterms:created>
  <dcterms:modified xsi:type="dcterms:W3CDTF">2023-08-22T19:35:54Z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0x0101000B7F15D18245C1458954909DB36AE657</vt:lpwstr>
  </property>
  <property fmtid="{D5CDD505-2E9C-101B-9397-08002B2CF9AE}" pid="3" name="_dlc_DocIdItemGuid">
    <vt:lpwstr>2b1f64c9-a2b0-4013-a05a-7ef4ffd21fb8</vt:lpwstr>
  </property>
</Properties>
</file>